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handoutMasterIdLst>
    <p:handoutMasterId r:id="rId49"/>
  </p:handoutMasterIdLst>
  <p:sldIdLst>
    <p:sldId id="378" r:id="rId3"/>
    <p:sldId id="511" r:id="rId4"/>
    <p:sldId id="469" r:id="rId5"/>
    <p:sldId id="470" r:id="rId6"/>
    <p:sldId id="448" r:id="rId7"/>
    <p:sldId id="451" r:id="rId8"/>
    <p:sldId id="452" r:id="rId9"/>
    <p:sldId id="457" r:id="rId10"/>
    <p:sldId id="512" r:id="rId11"/>
    <p:sldId id="458" r:id="rId12"/>
    <p:sldId id="459" r:id="rId13"/>
    <p:sldId id="453" r:id="rId14"/>
    <p:sldId id="462" r:id="rId15"/>
    <p:sldId id="463" r:id="rId16"/>
    <p:sldId id="460" r:id="rId17"/>
    <p:sldId id="449" r:id="rId18"/>
    <p:sldId id="464" r:id="rId19"/>
    <p:sldId id="461" r:id="rId20"/>
    <p:sldId id="471" r:id="rId21"/>
    <p:sldId id="446" r:id="rId22"/>
    <p:sldId id="447" r:id="rId23"/>
    <p:sldId id="440" r:id="rId24"/>
    <p:sldId id="442" r:id="rId25"/>
    <p:sldId id="441" r:id="rId26"/>
    <p:sldId id="466" r:id="rId27"/>
    <p:sldId id="445" r:id="rId28"/>
    <p:sldId id="467" r:id="rId29"/>
    <p:sldId id="468" r:id="rId30"/>
    <p:sldId id="473" r:id="rId31"/>
    <p:sldId id="414" r:id="rId32"/>
    <p:sldId id="405" r:id="rId33"/>
    <p:sldId id="406" r:id="rId34"/>
    <p:sldId id="410" r:id="rId35"/>
    <p:sldId id="436" r:id="rId36"/>
    <p:sldId id="399" r:id="rId37"/>
    <p:sldId id="402" r:id="rId38"/>
    <p:sldId id="404" r:id="rId39"/>
    <p:sldId id="379" r:id="rId40"/>
    <p:sldId id="359" r:id="rId41"/>
    <p:sldId id="355" r:id="rId42"/>
    <p:sldId id="345" r:id="rId43"/>
    <p:sldId id="353" r:id="rId44"/>
    <p:sldId id="352" r:id="rId45"/>
    <p:sldId id="348" r:id="rId46"/>
    <p:sldId id="349"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LASPIC" id="{E2FB8F01-CCAB-43BA-AF76-4458FAB5BDE0}">
          <p14:sldIdLst>
            <p14:sldId id="378"/>
            <p14:sldId id="469"/>
            <p14:sldId id="470"/>
            <p14:sldId id="448"/>
            <p14:sldId id="451"/>
            <p14:sldId id="452"/>
            <p14:sldId id="457"/>
            <p14:sldId id="458"/>
            <p14:sldId id="459"/>
            <p14:sldId id="453"/>
            <p14:sldId id="462"/>
            <p14:sldId id="463"/>
            <p14:sldId id="460"/>
            <p14:sldId id="449"/>
            <p14:sldId id="464"/>
            <p14:sldId id="461"/>
            <p14:sldId id="471"/>
            <p14:sldId id="446"/>
            <p14:sldId id="447"/>
            <p14:sldId id="440"/>
            <p14:sldId id="442"/>
            <p14:sldId id="441"/>
            <p14:sldId id="466"/>
            <p14:sldId id="445"/>
            <p14:sldId id="467"/>
            <p14:sldId id="468"/>
            <p14:sldId id="473"/>
            <p14:sldId id="414"/>
            <p14:sldId id="405"/>
            <p14:sldId id="406"/>
            <p14:sldId id="410"/>
          </p14:sldIdLst>
        </p14:section>
        <p14:section name="Extra" id="{2BD7AB56-490F-41CC-B6FD-D921AD45F91D}">
          <p14:sldIdLst>
            <p14:sldId id="436"/>
            <p14:sldId id="399"/>
            <p14:sldId id="402"/>
            <p14:sldId id="404"/>
            <p14:sldId id="379"/>
            <p14:sldId id="359"/>
            <p14:sldId id="355"/>
            <p14:sldId id="345"/>
            <p14:sldId id="353"/>
            <p14:sldId id="352"/>
            <p14:sldId id="348"/>
            <p14:sldId id="34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082" autoAdjust="0"/>
    <p:restoredTop sz="92960" autoAdjust="0"/>
  </p:normalViewPr>
  <p:slideViewPr>
    <p:cSldViewPr>
      <p:cViewPr>
        <p:scale>
          <a:sx n="75" d="100"/>
          <a:sy n="75" d="100"/>
        </p:scale>
        <p:origin x="1548" y="804"/>
      </p:cViewPr>
      <p:guideLst>
        <p:guide orient="horz" pos="2177"/>
        <p:guide pos="2880"/>
      </p:guideLst>
    </p:cSldViewPr>
  </p:slideViewPr>
  <p:notesTextViewPr>
    <p:cViewPr>
      <p:scale>
        <a:sx n="1" d="1"/>
        <a:sy n="1" d="1"/>
      </p:scale>
      <p:origin x="0" y="0"/>
    </p:cViewPr>
  </p:notesTextViewPr>
  <p:notesViewPr>
    <p:cSldViewPr>
      <p:cViewPr varScale="1">
        <p:scale>
          <a:sx n="87" d="100"/>
          <a:sy n="87" d="100"/>
        </p:scale>
        <p:origin x="-3798" y="-72"/>
      </p:cViewPr>
      <p:guideLst>
        <p:guide orient="horz" pos="2903"/>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slide" Target="slides/slide3.xml"/><Relationship Id="rId49" Type="http://schemas.openxmlformats.org/officeDocument/2006/relationships/handoutMaster" Target="handoutMasters/handoutMaster1.xml"/><Relationship Id="rId48" Type="http://schemas.openxmlformats.org/officeDocument/2006/relationships/notesMaster" Target="notesMasters/notesMaster1.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Book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Book1"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Book1"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Book1"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1"/>
    </mc:Fallback>
  </mc:AlternateContent>
  <c:chart>
    <c:autoTitleDeleted val="1"/>
    <c:plotArea>
      <c:layout/>
      <c:barChart>
        <c:barDir val="col"/>
        <c:grouping val="clustered"/>
        <c:varyColors val="0"/>
        <c:ser>
          <c:idx val="0"/>
          <c:order val="0"/>
          <c:spPr>
            <a:solidFill>
              <a:schemeClr val="dk1">
                <a:tint val="88500"/>
              </a:schemeClr>
            </a:solidFill>
            <a:ln>
              <a:noFill/>
            </a:ln>
            <a:effectLst/>
          </c:spPr>
          <c:invertIfNegative val="0"/>
          <c:cat>
            <c:strRef>
              <c:f>Sheet1!$A$1:$A$2</c:f>
              <c:strCache>
                <c:ptCount val="2"/>
                <c:pt idx="0">
                  <c:v>Calculated</c:v>
                </c:pt>
                <c:pt idx="1">
                  <c:v>Missing</c:v>
                </c:pt>
              </c:strCache>
            </c:strRef>
          </c:cat>
          <c:val>
            <c:numRef>
              <c:f>Sheet1!$B$1:$B$2</c:f>
              <c:numCache>
                <c:formatCode>#,##0</c:formatCode>
                <c:ptCount val="2"/>
                <c:pt idx="0">
                  <c:v>94433</c:v>
                </c:pt>
                <c:pt idx="1" c:formatCode="General">
                  <c:v>14</c:v>
                </c:pt>
              </c:numCache>
            </c:numRef>
          </c:val>
        </c:ser>
        <c:dLbls>
          <c:dLblPos val="outEnd"/>
          <c:showLegendKey val="0"/>
          <c:showVal val="0"/>
          <c:showCatName val="0"/>
          <c:showSerName val="0"/>
          <c:showPercent val="0"/>
          <c:showBubbleSize val="0"/>
        </c:dLbls>
        <c:gapWidth val="150"/>
        <c:axId val="-1292658416"/>
        <c:axId val="-1292657328"/>
      </c:barChart>
      <c:catAx>
        <c:axId val="-1292658416"/>
        <c:scaling>
          <c:orientation val="minMax"/>
        </c:scaling>
        <c:delete val="0"/>
        <c:axPos val="b"/>
        <c:numFmt formatCode="General" sourceLinked="0"/>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1292657328"/>
        <c:crosses val="autoZero"/>
        <c:auto val="1"/>
        <c:lblAlgn val="ctr"/>
        <c:lblOffset val="100"/>
        <c:tickMarkSkip val="1"/>
        <c:noMultiLvlLbl val="0"/>
      </c:catAx>
      <c:valAx>
        <c:axId val="-1292657328"/>
        <c:scaling>
          <c:orientation val="minMax"/>
        </c:scaling>
        <c:delete val="0"/>
        <c:axPos val="l"/>
        <c:majorGridlines>
          <c:spPr>
            <a:noFill/>
            <a:ln>
              <a:solidFill>
                <a:schemeClr val="tx1">
                  <a:lumMod val="50000"/>
                  <a:lumOff val="50000"/>
                </a:schemeClr>
              </a:solidFill>
            </a:ln>
            <a:effectLst/>
          </c:spPr>
        </c:majorGridlines>
        <c:title>
          <c:tx>
            <c:rich>
              <a:bodyPr rot="-5400000" vertOverflow="ellipsis" vert="horz" anchor="ctr" anchorCtr="1"/>
              <a:lstStyle/>
              <a:p>
                <a:pPr algn="ctr">
                  <a:defRPr sz="1000" b="1">
                    <a:solidFill>
                      <a:schemeClr val="tx1"/>
                    </a:solidFill>
                    <a:latin typeface="+mn-lt"/>
                    <a:ea typeface="+mn-ea"/>
                    <a:cs typeface="+mn-cs"/>
                  </a:defRPr>
                </a:pPr>
                <a:r>
                  <a:rPr lang="en-CA" dirty="0" smtClean="0"/>
                  <a:t>Number of proteins</a:t>
                </a:r>
                <a:endParaRPr lang="en-CA" dirty="0"/>
              </a:p>
            </c:rich>
          </c:tx>
          <c:layout/>
          <c:overlay val="0"/>
          <c:spPr>
            <a:noFill/>
            <a:ln>
              <a:noFill/>
            </a:ln>
            <a:effectLst/>
          </c:spPr>
        </c:title>
        <c:numFmt formatCode="#,##0" sourceLinked="1"/>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1292658416"/>
        <c:crosses val="autoZero"/>
        <c:crossBetween val="between"/>
      </c:valAx>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en-CA"/>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1"/>
    </mc:Fallback>
  </mc:AlternateContent>
  <c:chart>
    <c:autoTitleDeleted val="1"/>
    <c:plotArea>
      <c:layout/>
      <c:barChart>
        <c:barDir val="col"/>
        <c:grouping val="clustered"/>
        <c:varyColors val="0"/>
        <c:ser>
          <c:idx val="0"/>
          <c:order val="0"/>
          <c:spPr>
            <a:solidFill>
              <a:schemeClr val="dk1">
                <a:tint val="88500"/>
              </a:schemeClr>
            </a:solidFill>
            <a:ln>
              <a:noFill/>
            </a:ln>
            <a:effectLst/>
          </c:spPr>
          <c:invertIfNegative val="0"/>
          <c:cat>
            <c:strRef>
              <c:f>Sheet1!$H$1:$H$2</c:f>
              <c:strCache>
                <c:ptCount val="2"/>
                <c:pt idx="0">
                  <c:v>Calculated</c:v>
                </c:pt>
                <c:pt idx="1">
                  <c:v>Missing</c:v>
                </c:pt>
              </c:strCache>
            </c:strRef>
          </c:cat>
          <c:val>
            <c:numRef>
              <c:f>Sheet1!$I$1:$I$2</c:f>
              <c:numCache>
                <c:formatCode>General</c:formatCode>
                <c:ptCount val="2"/>
                <c:pt idx="0">
                  <c:v>115478</c:v>
                </c:pt>
                <c:pt idx="1">
                  <c:v>37343</c:v>
                </c:pt>
              </c:numCache>
            </c:numRef>
          </c:val>
        </c:ser>
        <c:dLbls>
          <c:dLblPos val="outEnd"/>
          <c:showLegendKey val="0"/>
          <c:showVal val="0"/>
          <c:showCatName val="0"/>
          <c:showSerName val="0"/>
          <c:showPercent val="0"/>
          <c:showBubbleSize val="0"/>
        </c:dLbls>
        <c:gapWidth val="150"/>
        <c:axId val="-1016499760"/>
        <c:axId val="-1016491600"/>
      </c:barChart>
      <c:catAx>
        <c:axId val="-1016499760"/>
        <c:scaling>
          <c:orientation val="minMax"/>
        </c:scaling>
        <c:delete val="0"/>
        <c:axPos val="b"/>
        <c:numFmt formatCode="General" sourceLinked="0"/>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1016491600"/>
        <c:crosses val="autoZero"/>
        <c:auto val="1"/>
        <c:lblAlgn val="ctr"/>
        <c:lblOffset val="100"/>
        <c:tickMarkSkip val="1"/>
        <c:noMultiLvlLbl val="0"/>
      </c:catAx>
      <c:valAx>
        <c:axId val="-1016491600"/>
        <c:scaling>
          <c:orientation val="minMax"/>
        </c:scaling>
        <c:delete val="0"/>
        <c:axPos val="l"/>
        <c:majorGridlines>
          <c:spPr>
            <a:noFill/>
            <a:ln>
              <a:solidFill>
                <a:schemeClr val="tx1">
                  <a:lumMod val="50000"/>
                  <a:lumOff val="50000"/>
                </a:schemeClr>
              </a:solidFill>
            </a:ln>
            <a:effectLst/>
          </c:spPr>
        </c:majorGridlines>
        <c:title>
          <c:tx>
            <c:rich>
              <a:bodyPr rot="-5400000" vertOverflow="ellipsis" vert="horz" anchor="ctr" anchorCtr="1"/>
              <a:lstStyle/>
              <a:p>
                <a:pPr algn="ctr">
                  <a:defRPr sz="1000" b="1">
                    <a:solidFill>
                      <a:schemeClr val="tx1"/>
                    </a:solidFill>
                    <a:latin typeface="+mn-lt"/>
                    <a:ea typeface="+mn-ea"/>
                    <a:cs typeface="+mn-cs"/>
                  </a:defRPr>
                </a:pPr>
                <a:r>
                  <a:rPr lang="en-CA" dirty="0" smtClean="0"/>
                  <a:t>Number of domains</a:t>
                </a:r>
                <a:endParaRPr lang="en-CA" dirty="0"/>
              </a:p>
            </c:rich>
          </c:tx>
          <c:layout/>
          <c:overlay val="0"/>
          <c:spPr>
            <a:noFill/>
            <a:ln>
              <a:noFill/>
            </a:ln>
            <a:effectLst/>
          </c:spPr>
        </c:title>
        <c:numFmt formatCode="General" sourceLinked="1"/>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1016499760"/>
        <c:crosses val="autoZero"/>
        <c:crossBetween val="between"/>
      </c:valAx>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en-CA"/>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1"/>
    </mc:Fallback>
  </mc:AlternateContent>
  <c:chart>
    <c:autoTitleDeleted val="1"/>
    <c:plotArea>
      <c:layout/>
      <c:barChart>
        <c:barDir val="col"/>
        <c:grouping val="clustered"/>
        <c:varyColors val="0"/>
        <c:ser>
          <c:idx val="0"/>
          <c:order val="0"/>
          <c:spPr>
            <a:solidFill>
              <a:schemeClr val="dk1">
                <a:tint val="88500"/>
              </a:schemeClr>
            </a:solidFill>
            <a:ln>
              <a:noFill/>
            </a:ln>
            <a:effectLst/>
          </c:spPr>
          <c:invertIfNegative val="0"/>
          <c:cat>
            <c:strRef>
              <c:f>Sheet1!$N$1:$N$2</c:f>
              <c:strCache>
                <c:ptCount val="2"/>
                <c:pt idx="0">
                  <c:v>Calculated</c:v>
                </c:pt>
                <c:pt idx="1">
                  <c:v>Missing</c:v>
                </c:pt>
              </c:strCache>
            </c:strRef>
          </c:cat>
          <c:val>
            <c:numRef>
              <c:f>Sheet1!$O$1:$O$2</c:f>
              <c:numCache>
                <c:formatCode>General</c:formatCode>
                <c:ptCount val="2"/>
                <c:pt idx="0">
                  <c:v>92842</c:v>
                </c:pt>
                <c:pt idx="1">
                  <c:v>365344</c:v>
                </c:pt>
              </c:numCache>
            </c:numRef>
          </c:val>
        </c:ser>
        <c:dLbls>
          <c:dLblPos val="outEnd"/>
          <c:showLegendKey val="0"/>
          <c:showVal val="0"/>
          <c:showCatName val="0"/>
          <c:showSerName val="0"/>
          <c:showPercent val="0"/>
          <c:showBubbleSize val="0"/>
        </c:dLbls>
        <c:gapWidth val="150"/>
        <c:axId val="-1016494320"/>
        <c:axId val="-1016485616"/>
      </c:barChart>
      <c:catAx>
        <c:axId val="-1016494320"/>
        <c:scaling>
          <c:orientation val="minMax"/>
        </c:scaling>
        <c:delete val="0"/>
        <c:axPos val="b"/>
        <c:numFmt formatCode="General" sourceLinked="0"/>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1016485616"/>
        <c:crosses val="autoZero"/>
        <c:auto val="1"/>
        <c:lblAlgn val="ctr"/>
        <c:lblOffset val="100"/>
        <c:tickMarkSkip val="1"/>
        <c:noMultiLvlLbl val="0"/>
      </c:catAx>
      <c:valAx>
        <c:axId val="-1016485616"/>
        <c:scaling>
          <c:orientation val="minMax"/>
        </c:scaling>
        <c:delete val="0"/>
        <c:axPos val="l"/>
        <c:majorGridlines>
          <c:spPr>
            <a:noFill/>
            <a:ln>
              <a:solidFill>
                <a:schemeClr val="tx1">
                  <a:lumMod val="50000"/>
                  <a:lumOff val="50000"/>
                </a:schemeClr>
              </a:solidFill>
            </a:ln>
            <a:effectLst/>
          </c:spPr>
        </c:majorGridlines>
        <c:title>
          <c:tx>
            <c:rich>
              <a:bodyPr rot="-5400000" vertOverflow="ellipsis" vert="horz" anchor="ctr" anchorCtr="1"/>
              <a:lstStyle/>
              <a:p>
                <a:pPr algn="ctr">
                  <a:defRPr sz="1000" b="1">
                    <a:solidFill>
                      <a:schemeClr val="tx1"/>
                    </a:solidFill>
                    <a:latin typeface="+mn-lt"/>
                    <a:ea typeface="+mn-ea"/>
                    <a:cs typeface="+mn-cs"/>
                  </a:defRPr>
                </a:pPr>
                <a:r>
                  <a:rPr lang="en-CA" dirty="0" smtClean="0"/>
                  <a:t>Number of domain pairs</a:t>
                </a:r>
                <a:endParaRPr lang="en-CA" dirty="0"/>
              </a:p>
            </c:rich>
          </c:tx>
          <c:layout/>
          <c:overlay val="0"/>
          <c:spPr>
            <a:noFill/>
            <a:ln>
              <a:noFill/>
            </a:ln>
            <a:effectLst/>
          </c:spPr>
        </c:title>
        <c:numFmt formatCode="General" sourceLinked="1"/>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1016494320"/>
        <c:crosses val="autoZero"/>
        <c:crossBetween val="between"/>
      </c:valAx>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en-CA"/>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1"/>
    </mc:Fallback>
  </mc:AlternateContent>
  <c:chart>
    <c:autoTitleDeleted val="1"/>
    <c:plotArea>
      <c:layout/>
      <c:barChart>
        <c:barDir val="col"/>
        <c:grouping val="clustered"/>
        <c:varyColors val="0"/>
        <c:ser>
          <c:idx val="0"/>
          <c:order val="0"/>
          <c:spPr>
            <a:solidFill>
              <a:schemeClr val="dk1">
                <a:tint val="88500"/>
              </a:schemeClr>
            </a:solidFill>
            <a:ln>
              <a:noFill/>
            </a:ln>
            <a:effectLst/>
          </c:spPr>
          <c:invertIfNegative val="0"/>
          <c:cat>
            <c:strRef>
              <c:f>Sheet1!$A$1:$A$2</c:f>
              <c:strCache>
                <c:ptCount val="2"/>
                <c:pt idx="0">
                  <c:v>Calculated</c:v>
                </c:pt>
                <c:pt idx="1">
                  <c:v>Missing</c:v>
                </c:pt>
              </c:strCache>
            </c:strRef>
          </c:cat>
          <c:val>
            <c:numRef>
              <c:f>Sheet1!$B$1:$B$2</c:f>
              <c:numCache>
                <c:formatCode>#,##0</c:formatCode>
                <c:ptCount val="2"/>
                <c:pt idx="0">
                  <c:v>94433</c:v>
                </c:pt>
                <c:pt idx="1" c:formatCode="General">
                  <c:v>14</c:v>
                </c:pt>
              </c:numCache>
            </c:numRef>
          </c:val>
        </c:ser>
        <c:dLbls>
          <c:dLblPos val="outEnd"/>
          <c:showLegendKey val="0"/>
          <c:showVal val="0"/>
          <c:showCatName val="0"/>
          <c:showSerName val="0"/>
          <c:showPercent val="0"/>
          <c:showBubbleSize val="0"/>
        </c:dLbls>
        <c:gapWidth val="150"/>
        <c:axId val="-670997664"/>
        <c:axId val="-670996032"/>
      </c:barChart>
      <c:catAx>
        <c:axId val="-670997664"/>
        <c:scaling>
          <c:orientation val="minMax"/>
        </c:scaling>
        <c:delete val="0"/>
        <c:axPos val="b"/>
        <c:numFmt formatCode="General" sourceLinked="0"/>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670996032"/>
        <c:crosses val="autoZero"/>
        <c:auto val="1"/>
        <c:lblAlgn val="ctr"/>
        <c:lblOffset val="100"/>
        <c:tickMarkSkip val="1"/>
        <c:noMultiLvlLbl val="0"/>
      </c:catAx>
      <c:valAx>
        <c:axId val="-670996032"/>
        <c:scaling>
          <c:orientation val="minMax"/>
        </c:scaling>
        <c:delete val="0"/>
        <c:axPos val="l"/>
        <c:majorGridlines>
          <c:spPr>
            <a:noFill/>
            <a:ln>
              <a:solidFill>
                <a:schemeClr val="tx1">
                  <a:lumMod val="50000"/>
                  <a:lumOff val="50000"/>
                </a:schemeClr>
              </a:solidFill>
            </a:ln>
            <a:effectLst/>
          </c:spPr>
        </c:majorGridlines>
        <c:title>
          <c:tx>
            <c:rich>
              <a:bodyPr rot="-5400000" vertOverflow="ellipsis" vert="horz" anchor="ctr" anchorCtr="1"/>
              <a:lstStyle/>
              <a:p>
                <a:pPr algn="ctr">
                  <a:defRPr sz="1000" b="1">
                    <a:solidFill>
                      <a:schemeClr val="tx1"/>
                    </a:solidFill>
                    <a:latin typeface="+mn-lt"/>
                    <a:ea typeface="+mn-ea"/>
                    <a:cs typeface="+mn-cs"/>
                  </a:defRPr>
                </a:pPr>
                <a:r>
                  <a:rPr lang="en-CA" dirty="0" smtClean="0"/>
                  <a:t>Number of proteins</a:t>
                </a:r>
                <a:endParaRPr lang="en-CA" dirty="0"/>
              </a:p>
            </c:rich>
          </c:tx>
          <c:layout/>
          <c:overlay val="0"/>
          <c:spPr>
            <a:noFill/>
            <a:ln>
              <a:noFill/>
            </a:ln>
            <a:effectLst/>
          </c:spPr>
        </c:title>
        <c:numFmt formatCode="#,##0" sourceLinked="1"/>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670997664"/>
        <c:crosses val="autoZero"/>
        <c:crossBetween val="between"/>
      </c:valAx>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en-CA"/>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1"/>
    </mc:Fallback>
  </mc:AlternateContent>
  <c:chart>
    <c:autoTitleDeleted val="1"/>
    <c:plotArea>
      <c:layout/>
      <c:barChart>
        <c:barDir val="col"/>
        <c:grouping val="clustered"/>
        <c:varyColors val="0"/>
        <c:ser>
          <c:idx val="0"/>
          <c:order val="0"/>
          <c:spPr>
            <a:solidFill>
              <a:schemeClr val="dk1">
                <a:tint val="88500"/>
              </a:schemeClr>
            </a:solidFill>
            <a:ln>
              <a:noFill/>
            </a:ln>
            <a:effectLst/>
          </c:spPr>
          <c:invertIfNegative val="0"/>
          <c:cat>
            <c:strRef>
              <c:f>Sheet1!$H$1:$H$2</c:f>
              <c:strCache>
                <c:ptCount val="2"/>
                <c:pt idx="0">
                  <c:v>Calculated</c:v>
                </c:pt>
                <c:pt idx="1">
                  <c:v>Missing</c:v>
                </c:pt>
              </c:strCache>
            </c:strRef>
          </c:cat>
          <c:val>
            <c:numRef>
              <c:f>Sheet1!$I$1:$I$2</c:f>
              <c:numCache>
                <c:formatCode>General</c:formatCode>
                <c:ptCount val="2"/>
                <c:pt idx="0">
                  <c:v>115478</c:v>
                </c:pt>
                <c:pt idx="1">
                  <c:v>37343</c:v>
                </c:pt>
              </c:numCache>
            </c:numRef>
          </c:val>
        </c:ser>
        <c:dLbls>
          <c:dLblPos val="outEnd"/>
          <c:showLegendKey val="0"/>
          <c:showVal val="0"/>
          <c:showCatName val="0"/>
          <c:showSerName val="0"/>
          <c:showPercent val="0"/>
          <c:showBubbleSize val="0"/>
        </c:dLbls>
        <c:gapWidth val="150"/>
        <c:axId val="-670999296"/>
        <c:axId val="-670995488"/>
      </c:barChart>
      <c:catAx>
        <c:axId val="-670999296"/>
        <c:scaling>
          <c:orientation val="minMax"/>
        </c:scaling>
        <c:delete val="0"/>
        <c:axPos val="b"/>
        <c:numFmt formatCode="General" sourceLinked="0"/>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670995488"/>
        <c:crosses val="autoZero"/>
        <c:auto val="1"/>
        <c:lblAlgn val="ctr"/>
        <c:lblOffset val="100"/>
        <c:tickMarkSkip val="1"/>
        <c:noMultiLvlLbl val="0"/>
      </c:catAx>
      <c:valAx>
        <c:axId val="-670995488"/>
        <c:scaling>
          <c:orientation val="minMax"/>
        </c:scaling>
        <c:delete val="0"/>
        <c:axPos val="l"/>
        <c:majorGridlines>
          <c:spPr>
            <a:noFill/>
            <a:ln>
              <a:solidFill>
                <a:schemeClr val="tx1">
                  <a:lumMod val="50000"/>
                  <a:lumOff val="50000"/>
                </a:schemeClr>
              </a:solidFill>
            </a:ln>
            <a:effectLst/>
          </c:spPr>
        </c:majorGridlines>
        <c:title>
          <c:tx>
            <c:rich>
              <a:bodyPr rot="-5400000" vertOverflow="ellipsis" vert="horz" anchor="ctr" anchorCtr="1"/>
              <a:lstStyle/>
              <a:p>
                <a:pPr algn="ctr">
                  <a:defRPr sz="1000" b="1">
                    <a:solidFill>
                      <a:schemeClr val="tx1"/>
                    </a:solidFill>
                    <a:latin typeface="+mn-lt"/>
                    <a:ea typeface="+mn-ea"/>
                    <a:cs typeface="+mn-cs"/>
                  </a:defRPr>
                </a:pPr>
                <a:r>
                  <a:rPr lang="en-CA" dirty="0" smtClean="0"/>
                  <a:t>Number of domains</a:t>
                </a:r>
                <a:endParaRPr lang="en-CA" dirty="0"/>
              </a:p>
            </c:rich>
          </c:tx>
          <c:layout/>
          <c:overlay val="0"/>
          <c:spPr>
            <a:noFill/>
            <a:ln>
              <a:noFill/>
            </a:ln>
            <a:effectLst/>
          </c:spPr>
        </c:title>
        <c:numFmt formatCode="General" sourceLinked="1"/>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670999296"/>
        <c:crosses val="autoZero"/>
        <c:crossBetween val="between"/>
      </c:valAx>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en-CA"/>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1"/>
    </mc:Fallback>
  </mc:AlternateContent>
  <c:chart>
    <c:autoTitleDeleted val="1"/>
    <c:plotArea>
      <c:layout/>
      <c:barChart>
        <c:barDir val="col"/>
        <c:grouping val="clustered"/>
        <c:varyColors val="0"/>
        <c:ser>
          <c:idx val="0"/>
          <c:order val="0"/>
          <c:spPr>
            <a:solidFill>
              <a:schemeClr val="dk1">
                <a:tint val="88500"/>
              </a:schemeClr>
            </a:solidFill>
            <a:ln>
              <a:noFill/>
            </a:ln>
            <a:effectLst/>
          </c:spPr>
          <c:invertIfNegative val="0"/>
          <c:cat>
            <c:strRef>
              <c:f>Sheet1!$N$1:$N$2</c:f>
              <c:strCache>
                <c:ptCount val="2"/>
                <c:pt idx="0">
                  <c:v>Calculated</c:v>
                </c:pt>
                <c:pt idx="1">
                  <c:v>Missing</c:v>
                </c:pt>
              </c:strCache>
            </c:strRef>
          </c:cat>
          <c:val>
            <c:numRef>
              <c:f>Sheet1!$O$1:$O$2</c:f>
              <c:numCache>
                <c:formatCode>General</c:formatCode>
                <c:ptCount val="2"/>
                <c:pt idx="0">
                  <c:v>92842</c:v>
                </c:pt>
                <c:pt idx="1">
                  <c:v>365344</c:v>
                </c:pt>
              </c:numCache>
            </c:numRef>
          </c:val>
        </c:ser>
        <c:dLbls>
          <c:dLblPos val="outEnd"/>
          <c:showLegendKey val="0"/>
          <c:showVal val="0"/>
          <c:showCatName val="0"/>
          <c:showSerName val="0"/>
          <c:showPercent val="0"/>
          <c:showBubbleSize val="0"/>
        </c:dLbls>
        <c:gapWidth val="150"/>
        <c:axId val="-670994400"/>
        <c:axId val="-671002560"/>
      </c:barChart>
      <c:catAx>
        <c:axId val="-670994400"/>
        <c:scaling>
          <c:orientation val="minMax"/>
        </c:scaling>
        <c:delete val="0"/>
        <c:axPos val="b"/>
        <c:numFmt formatCode="General" sourceLinked="0"/>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671002560"/>
        <c:crosses val="autoZero"/>
        <c:auto val="1"/>
        <c:lblAlgn val="ctr"/>
        <c:lblOffset val="100"/>
        <c:tickMarkSkip val="1"/>
        <c:noMultiLvlLbl val="0"/>
      </c:catAx>
      <c:valAx>
        <c:axId val="-671002560"/>
        <c:scaling>
          <c:orientation val="minMax"/>
        </c:scaling>
        <c:delete val="0"/>
        <c:axPos val="l"/>
        <c:majorGridlines>
          <c:spPr>
            <a:noFill/>
            <a:ln>
              <a:solidFill>
                <a:schemeClr val="tx1">
                  <a:lumMod val="50000"/>
                  <a:lumOff val="50000"/>
                </a:schemeClr>
              </a:solidFill>
            </a:ln>
            <a:effectLst/>
          </c:spPr>
        </c:majorGridlines>
        <c:title>
          <c:tx>
            <c:rich>
              <a:bodyPr rot="-5400000" vertOverflow="ellipsis" vert="horz" anchor="ctr" anchorCtr="1"/>
              <a:lstStyle/>
              <a:p>
                <a:pPr algn="ctr">
                  <a:defRPr sz="1000" b="1">
                    <a:solidFill>
                      <a:schemeClr val="tx1"/>
                    </a:solidFill>
                    <a:latin typeface="+mn-lt"/>
                    <a:ea typeface="+mn-ea"/>
                    <a:cs typeface="+mn-cs"/>
                  </a:defRPr>
                </a:pPr>
                <a:r>
                  <a:rPr lang="en-CA" dirty="0" smtClean="0"/>
                  <a:t>Number of domain pairs</a:t>
                </a:r>
                <a:endParaRPr lang="en-CA" dirty="0"/>
              </a:p>
            </c:rich>
          </c:tx>
          <c:layout/>
          <c:overlay val="0"/>
          <c:spPr>
            <a:noFill/>
            <a:ln>
              <a:noFill/>
            </a:ln>
            <a:effectLst/>
          </c:spPr>
        </c:title>
        <c:numFmt formatCode="General" sourceLinked="1"/>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670994400"/>
        <c:crosses val="autoZero"/>
        <c:crossBetween val="between"/>
      </c:valAx>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en-CA"/>
      </a:pPr>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6681E98-B6B4-4399-ABAC-B099AD8ED4A1}" type="datetimeFigureOut">
              <a:rPr lang="en-CA" smtClean="0"/>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A407D2-09A1-4490-9AAF-6EECF26A49DE}" type="slidenum">
              <a:rPr lang="en-CA" smtClean="0"/>
            </a:fld>
            <a:endParaRPr lang="en-CA"/>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353514-DF57-407A-A221-CB42AA49E704}" type="datetimeFigureOut">
              <a:rPr lang="en-CA" smtClean="0"/>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02125A-DD46-430F-8D5F-012DE352751C}" type="slidenum">
              <a:rPr lang="en-CA" smtClean="0"/>
            </a:fld>
            <a:endParaRPr lang="en-CA"/>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CA"/>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CA"/>
          </a:p>
        </p:txBody>
      </p:sp>
      <p:sp>
        <p:nvSpPr>
          <p:cNvPr id="3" name="Content Placeholder 2"/>
          <p:cNvSpPr>
            <a:spLocks noGrp="1"/>
          </p:cNvSpPr>
          <p:nvPr>
            <p:ph idx="1"/>
          </p:nvPr>
        </p:nvSpPr>
        <p:spPr>
          <a:xfrm>
            <a:off x="3575050" y="273050"/>
            <a:ext cx="5111750" cy="63243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CA"/>
          </a:p>
        </p:txBody>
      </p:sp>
      <p:sp>
        <p:nvSpPr>
          <p:cNvPr id="4" name="Text Placeholder 3"/>
          <p:cNvSpPr>
            <a:spLocks noGrp="1"/>
          </p:cNvSpPr>
          <p:nvPr>
            <p:ph type="body" sz="half" idx="2"/>
          </p:nvPr>
        </p:nvSpPr>
        <p:spPr>
          <a:xfrm>
            <a:off x="457200" y="1435100"/>
            <a:ext cx="3008313" cy="516225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000"/>
          </a:xfrm>
          <a:prstGeom prst="rect">
            <a:avLst/>
          </a:prstGeom>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2" name="Shape 12"/>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rtl="0">
              <a:spcBef>
                <a:spcPts val="0"/>
              </a:spcBef>
              <a:buAutoNum type="arabicPeriod"/>
              <a:defRPr sz="2400"/>
            </a:lvl1pPr>
            <a:lvl2pPr indent="457200" rtl="0">
              <a:spcBef>
                <a:spcPts val="0"/>
              </a:spcBef>
              <a:buAutoNum type="alphaLcPeriod"/>
              <a:defRPr/>
            </a:lvl2pPr>
            <a:lvl3pPr indent="914400" rtl="0">
              <a:spcBef>
                <a:spcPts val="0"/>
              </a:spcBef>
              <a:buAutoNum type="romanLcPeriod"/>
              <a:defRPr/>
            </a:lvl3pPr>
            <a:lvl4pPr indent="1371600" rtl="0">
              <a:spcBef>
                <a:spcPts val="0"/>
              </a:spcBef>
              <a:buAutoNum type="arabicPeriod"/>
              <a:defRPr/>
            </a:lvl4pPr>
            <a:lvl5pPr rtl="0">
              <a:spcBef>
                <a:spcPts val="0"/>
              </a:spcBef>
              <a:buAutoNum type="alphaLcPeriod"/>
              <a:defRPr/>
            </a:lvl5pPr>
            <a:lvl6pPr rtl="0">
              <a:spcBef>
                <a:spcPts val="0"/>
              </a:spcBef>
              <a:buAutoNum type="romanLcPeriod"/>
              <a:defRPr/>
            </a:lvl6pPr>
            <a:lvl7pPr rtl="0">
              <a:spcBef>
                <a:spcPts val="0"/>
              </a:spcBef>
              <a:buAutoNum type="arabicPeriod"/>
              <a:defRPr/>
            </a:lvl7pPr>
            <a:lvl8pPr rtl="0">
              <a:spcBef>
                <a:spcPts val="0"/>
              </a:spcBef>
              <a:buAutoNum type="alphaLcPeriod"/>
              <a:defRPr/>
            </a:lvl8pPr>
            <a:lvl9pPr rtl="0">
              <a:spcBef>
                <a:spcPts val="0"/>
              </a:spcBef>
              <a:buAutoNum type="romanLcPeriod"/>
              <a:defRPr/>
            </a:lvl9pPr>
          </a:lstStyle>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1520" y="116632"/>
            <a:ext cx="8784976" cy="562074"/>
          </a:xfrm>
        </p:spPr>
        <p:txBody>
          <a:bodyPr>
            <a:normAutofit/>
          </a:bodyPr>
          <a:lstStyle>
            <a:lvl1pPr>
              <a:defRPr sz="3600" b="1"/>
            </a:lvl1pPr>
          </a:lstStyle>
          <a:p>
            <a:r>
              <a:rPr lang="en-US" dirty="0" smtClean="0"/>
              <a:t>Click to edit Master title style</a:t>
            </a:r>
            <a:endParaRPr lang="en-CA" dirty="0"/>
          </a:p>
        </p:txBody>
      </p:sp>
      <p:sp>
        <p:nvSpPr>
          <p:cNvPr id="3" name="Content Placeholder 2"/>
          <p:cNvSpPr>
            <a:spLocks noGrp="1"/>
          </p:cNvSpPr>
          <p:nvPr>
            <p:ph idx="1"/>
          </p:nvPr>
        </p:nvSpPr>
        <p:spPr>
          <a:xfrm>
            <a:off x="457200" y="908720"/>
            <a:ext cx="8229600" cy="5688632"/>
          </a:xfrm>
        </p:spPr>
        <p:txBody>
          <a:bodyPr/>
          <a:lstStyle>
            <a:lvl1pPr>
              <a:lnSpc>
                <a:spcPct val="80000"/>
              </a:lnSpc>
              <a:spcBef>
                <a:spcPts val="530"/>
              </a:spcBef>
              <a:defRPr/>
            </a:lvl1pPr>
            <a:lvl2pPr>
              <a:lnSpc>
                <a:spcPct val="80000"/>
              </a:lnSpc>
              <a:spcBef>
                <a:spcPts val="530"/>
              </a:spcBef>
              <a:defRPr/>
            </a:lvl2pPr>
            <a:lvl3pPr>
              <a:lnSpc>
                <a:spcPct val="80000"/>
              </a:lnSpc>
              <a:spcBef>
                <a:spcPts val="530"/>
              </a:spcBef>
              <a:defRPr/>
            </a:lvl3pPr>
            <a:lvl4pPr>
              <a:lnSpc>
                <a:spcPct val="80000"/>
              </a:lnSpc>
              <a:spcBef>
                <a:spcPts val="530"/>
              </a:spcBef>
              <a:defRPr/>
            </a:lvl4pPr>
            <a:lvl5pPr>
              <a:lnSpc>
                <a:spcPct val="80000"/>
              </a:lnSpc>
              <a:spcBef>
                <a:spcPts val="530"/>
              </a:spcBef>
              <a:defRPr/>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CA" dirty="0"/>
          </a:p>
        </p:txBody>
      </p:sp>
      <p:cxnSp>
        <p:nvCxnSpPr>
          <p:cNvPr id="5" name="Straight Connector 4"/>
          <p:cNvCxnSpPr/>
          <p:nvPr userDrawn="1"/>
        </p:nvCxnSpPr>
        <p:spPr>
          <a:xfrm>
            <a:off x="323528" y="692696"/>
            <a:ext cx="8352928" cy="0"/>
          </a:xfrm>
          <a:prstGeom prst="line">
            <a:avLst/>
          </a:prstGeom>
          <a:ln w="63500">
            <a:gradFill flip="none" rotWithShape="1">
              <a:gsLst>
                <a:gs pos="0">
                  <a:schemeClr val="accent1"/>
                </a:gs>
                <a:gs pos="100000">
                  <a:schemeClr val="bg1"/>
                </a:gs>
              </a:gsLst>
              <a:lin ang="0" scaled="0"/>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small text">
    <p:spTree>
      <p:nvGrpSpPr>
        <p:cNvPr id="1" name=""/>
        <p:cNvGrpSpPr/>
        <p:nvPr/>
      </p:nvGrpSpPr>
      <p:grpSpPr>
        <a:xfrm>
          <a:off x="0" y="0"/>
          <a:ext cx="0" cy="0"/>
          <a:chOff x="0" y="0"/>
          <a:chExt cx="0" cy="0"/>
        </a:xfrm>
      </p:grpSpPr>
      <p:sp>
        <p:nvSpPr>
          <p:cNvPr id="2" name="Title 1"/>
          <p:cNvSpPr>
            <a:spLocks noGrp="1"/>
          </p:cNvSpPr>
          <p:nvPr>
            <p:ph type="title"/>
          </p:nvPr>
        </p:nvSpPr>
        <p:spPr>
          <a:xfrm>
            <a:off x="251520" y="116632"/>
            <a:ext cx="8784976" cy="562074"/>
          </a:xfrm>
        </p:spPr>
        <p:txBody>
          <a:bodyPr>
            <a:normAutofit/>
          </a:bodyPr>
          <a:lstStyle>
            <a:lvl1pPr>
              <a:defRPr sz="3600" b="1"/>
            </a:lvl1pPr>
          </a:lstStyle>
          <a:p>
            <a:r>
              <a:rPr lang="en-US" dirty="0" smtClean="0"/>
              <a:t>Click to edit Master title style</a:t>
            </a:r>
            <a:endParaRPr lang="en-CA" dirty="0"/>
          </a:p>
        </p:txBody>
      </p:sp>
      <p:sp>
        <p:nvSpPr>
          <p:cNvPr id="3" name="Content Placeholder 2"/>
          <p:cNvSpPr>
            <a:spLocks noGrp="1"/>
          </p:cNvSpPr>
          <p:nvPr>
            <p:ph idx="1"/>
          </p:nvPr>
        </p:nvSpPr>
        <p:spPr>
          <a:xfrm>
            <a:off x="457200" y="908720"/>
            <a:ext cx="8229600" cy="5688632"/>
          </a:xfrm>
        </p:spPr>
        <p:txBody>
          <a:bodyPr>
            <a:normAutofit/>
          </a:bodyPr>
          <a:lstStyle>
            <a:lvl1pPr marL="0" indent="0">
              <a:lnSpc>
                <a:spcPct val="80000"/>
              </a:lnSpc>
              <a:spcBef>
                <a:spcPts val="530"/>
              </a:spcBef>
              <a:buFont typeface="Arial" panose="02080604020202020204" charset="0"/>
              <a:buNone/>
              <a:defRPr sz="2200"/>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Master text styles</a:t>
            </a:r>
            <a:endParaRPr lang="en-US" dirty="0" smtClean="0"/>
          </a:p>
          <a:p>
            <a:pPr lvl="0"/>
            <a:r>
              <a:rPr lang="en-US" dirty="0" smtClean="0"/>
              <a:t>Second level</a:t>
            </a:r>
            <a:endParaRPr lang="en-US" dirty="0" smtClean="0"/>
          </a:p>
          <a:p>
            <a:pPr lvl="0"/>
            <a:r>
              <a:rPr lang="en-US" dirty="0" smtClean="0"/>
              <a:t>Third level</a:t>
            </a:r>
            <a:endParaRPr lang="en-US" dirty="0" smtClean="0"/>
          </a:p>
          <a:p>
            <a:pPr lvl="0"/>
            <a:r>
              <a:rPr lang="en-US" dirty="0" smtClean="0"/>
              <a:t>Fourth level</a:t>
            </a:r>
            <a:endParaRPr lang="en-US" dirty="0" smtClean="0"/>
          </a:p>
          <a:p>
            <a:pPr lvl="0"/>
            <a:r>
              <a:rPr lang="en-US" dirty="0" smtClean="0"/>
              <a:t>Fifth level</a:t>
            </a:r>
            <a:endParaRPr lang="en-CA" dirty="0"/>
          </a:p>
        </p:txBody>
      </p:sp>
      <p:cxnSp>
        <p:nvCxnSpPr>
          <p:cNvPr id="5" name="Straight Connector 4"/>
          <p:cNvCxnSpPr/>
          <p:nvPr userDrawn="1"/>
        </p:nvCxnSpPr>
        <p:spPr>
          <a:xfrm>
            <a:off x="323528" y="692696"/>
            <a:ext cx="8352928" cy="0"/>
          </a:xfrm>
          <a:prstGeom prst="line">
            <a:avLst/>
          </a:prstGeom>
          <a:ln w="63500">
            <a:gradFill flip="none" rotWithShape="1">
              <a:gsLst>
                <a:gs pos="0">
                  <a:schemeClr val="accent1"/>
                </a:gs>
                <a:gs pos="100000">
                  <a:schemeClr val="bg1"/>
                </a:gs>
              </a:gsLst>
              <a:lin ang="0" scaled="0"/>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new)">
    <p:spTree>
      <p:nvGrpSpPr>
        <p:cNvPr id="1" name=""/>
        <p:cNvGrpSpPr/>
        <p:nvPr/>
      </p:nvGrpSpPr>
      <p:grpSpPr>
        <a:xfrm>
          <a:off x="0" y="0"/>
          <a:ext cx="0" cy="0"/>
          <a:chOff x="0" y="0"/>
          <a:chExt cx="0" cy="0"/>
        </a:xfrm>
      </p:grpSpPr>
      <p:sp>
        <p:nvSpPr>
          <p:cNvPr id="2" name="Title 1"/>
          <p:cNvSpPr>
            <a:spLocks noGrp="1"/>
          </p:cNvSpPr>
          <p:nvPr>
            <p:ph type="title"/>
          </p:nvPr>
        </p:nvSpPr>
        <p:spPr>
          <a:xfrm>
            <a:off x="251520" y="116632"/>
            <a:ext cx="8784976" cy="562074"/>
          </a:xfrm>
        </p:spPr>
        <p:txBody>
          <a:bodyPr>
            <a:normAutofit/>
          </a:bodyPr>
          <a:lstStyle>
            <a:lvl1pPr>
              <a:defRPr sz="3600" b="1"/>
            </a:lvl1pPr>
          </a:lstStyle>
          <a:p>
            <a:r>
              <a:rPr lang="en-US" dirty="0" smtClean="0"/>
              <a:t>Click to edit Master title style</a:t>
            </a:r>
            <a:endParaRPr lang="en-CA" dirty="0"/>
          </a:p>
        </p:txBody>
      </p:sp>
      <p:cxnSp>
        <p:nvCxnSpPr>
          <p:cNvPr id="5" name="Straight Connector 4"/>
          <p:cNvCxnSpPr/>
          <p:nvPr userDrawn="1"/>
        </p:nvCxnSpPr>
        <p:spPr>
          <a:xfrm>
            <a:off x="323528" y="692696"/>
            <a:ext cx="8352928" cy="0"/>
          </a:xfrm>
          <a:prstGeom prst="line">
            <a:avLst/>
          </a:prstGeom>
          <a:ln w="63500">
            <a:gradFill flip="none" rotWithShape="1">
              <a:gsLst>
                <a:gs pos="0">
                  <a:schemeClr val="accent1"/>
                </a:gs>
                <a:gs pos="100000">
                  <a:schemeClr val="bg1"/>
                </a:gs>
              </a:gsLst>
              <a:lin ang="0" scaled="0"/>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457200" y="1124744"/>
            <a:ext cx="4038600" cy="54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CA"/>
          </a:p>
        </p:txBody>
      </p:sp>
      <p:sp>
        <p:nvSpPr>
          <p:cNvPr id="4" name="Content Placeholder 3"/>
          <p:cNvSpPr>
            <a:spLocks noGrp="1"/>
          </p:cNvSpPr>
          <p:nvPr>
            <p:ph sz="half" idx="2"/>
          </p:nvPr>
        </p:nvSpPr>
        <p:spPr>
          <a:xfrm>
            <a:off x="4648200" y="1124744"/>
            <a:ext cx="4038600" cy="54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CA"/>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457200" y="1124744"/>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44824"/>
            <a:ext cx="4040188" cy="468052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CA" dirty="0"/>
          </a:p>
        </p:txBody>
      </p:sp>
      <p:sp>
        <p:nvSpPr>
          <p:cNvPr id="5" name="Text Placeholder 4"/>
          <p:cNvSpPr>
            <a:spLocks noGrp="1"/>
          </p:cNvSpPr>
          <p:nvPr>
            <p:ph type="body" sz="quarter" idx="3"/>
          </p:nvPr>
        </p:nvSpPr>
        <p:spPr>
          <a:xfrm>
            <a:off x="4645025" y="1124744"/>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844824"/>
            <a:ext cx="4041775" cy="468052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CA"/>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02630"/>
            <a:ext cx="8435280" cy="706090"/>
          </a:xfrm>
          <a:prstGeom prst="rect">
            <a:avLst/>
          </a:prstGeom>
        </p:spPr>
        <p:txBody>
          <a:bodyPr vert="horz" lIns="91440" tIns="45720" rIns="91440" bIns="45720" rtlCol="0" anchor="ctr">
            <a:normAutofit/>
          </a:bodyPr>
          <a:lstStyle/>
          <a:p>
            <a:r>
              <a:rPr lang="en-US" dirty="0" smtClean="0"/>
              <a:t>Click to edit Master title style</a:t>
            </a:r>
            <a:endParaRPr lang="en-CA" dirty="0"/>
          </a:p>
        </p:txBody>
      </p:sp>
      <p:sp>
        <p:nvSpPr>
          <p:cNvPr id="3" name="Text Placeholder 2"/>
          <p:cNvSpPr>
            <a:spLocks noGrp="1"/>
          </p:cNvSpPr>
          <p:nvPr>
            <p:ph type="body" idx="1"/>
          </p:nvPr>
        </p:nvSpPr>
        <p:spPr>
          <a:xfrm>
            <a:off x="457200" y="1124744"/>
            <a:ext cx="8229600" cy="5472608"/>
          </a:xfrm>
          <a:prstGeom prst="rect">
            <a:avLst/>
          </a:prstGeom>
        </p:spPr>
        <p:txBody>
          <a:bodyPr vert="horz" lIns="91440" tIns="45720" rIns="91440" bIns="45720" rtlCol="0">
            <a:normAutofit/>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CA"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8060402020202020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8060402020202020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8060402020202020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8060402020202020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8060402020202020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8060402020202020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8060402020202020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8060402020202020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8060402020202020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pn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pn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chart" Target="../charts/chart1.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chart" Target="../charts/char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9.jpe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jpeg"/><Relationship Id="rId1" Type="http://schemas.openxmlformats.org/officeDocument/2006/relationships/image" Target="../media/image11.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4.png"/><Relationship Id="rId3" Type="http://schemas.openxmlformats.org/officeDocument/2006/relationships/hyperlink" Target="http://www.kimlab.org/" TargetMode="External"/><Relationship Id="rId2" Type="http://schemas.openxmlformats.org/officeDocument/2006/relationships/image" Target="../media/image13.jpeg"/><Relationship Id="rId1" Type="http://schemas.openxmlformats.org/officeDocument/2006/relationships/image" Target="../media/image12.jpe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png"/><Relationship Id="rId1" Type="http://schemas.openxmlformats.org/officeDocument/2006/relationships/hyperlink" Target="http://elaspic.readthedocs.org/en/latest/" TargetMode="Externa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png"/><Relationship Id="rId1"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4.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5.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6.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1.png"/><Relationship Id="rId1"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2.png"/><Relationship Id="rId1"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3528" y="1700808"/>
            <a:ext cx="8496944" cy="1755626"/>
          </a:xfrm>
        </p:spPr>
        <p:txBody>
          <a:bodyPr>
            <a:normAutofit fontScale="90000"/>
          </a:bodyPr>
          <a:lstStyle/>
          <a:p>
            <a:pPr algn="ctr"/>
            <a:r>
              <a:rPr lang="en-CA" dirty="0" smtClean="0"/>
              <a:t>Predicting the thermodynamic effect of mutations on a genome-wide scale</a:t>
            </a:r>
            <a:endParaRPr lang="en-CA" dirty="0"/>
          </a:p>
        </p:txBody>
      </p:sp>
      <p:sp>
        <p:nvSpPr>
          <p:cNvPr id="3" name="Subtitle 2"/>
          <p:cNvSpPr>
            <a:spLocks noGrp="1"/>
          </p:cNvSpPr>
          <p:nvPr>
            <p:ph type="subTitle" idx="1"/>
          </p:nvPr>
        </p:nvSpPr>
        <p:spPr/>
        <p:txBody>
          <a:bodyPr/>
          <a:lstStyle/>
          <a:p>
            <a:r>
              <a:rPr lang="en-CA" dirty="0" smtClean="0"/>
              <a:t>Alexey </a:t>
            </a:r>
            <a:r>
              <a:rPr lang="en-CA" dirty="0" err="1" smtClean="0"/>
              <a:t>Strokach</a:t>
            </a:r>
            <a:endParaRPr lang="en-CA"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smtClean="0"/>
              <a:t>ELASPIC background</a:t>
            </a:r>
            <a:endParaRPr lang="en-CA" dirty="0"/>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00192" y="1169368"/>
            <a:ext cx="2498562" cy="5227598"/>
          </a:xfrm>
          <a:prstGeom prst="rect">
            <a:avLst/>
          </a:prstGeom>
        </p:spPr>
      </p:pic>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26" t="12" r="-1591" b="58859"/>
          <a:stretch>
            <a:fillRect/>
          </a:stretch>
        </p:blipFill>
        <p:spPr>
          <a:xfrm>
            <a:off x="268820" y="1313384"/>
            <a:ext cx="5544616" cy="4698000"/>
          </a:xfrm>
          <a:prstGeom prst="rect">
            <a:avLst/>
          </a:prstGeom>
        </p:spPr>
      </p:pic>
      <p:sp>
        <p:nvSpPr>
          <p:cNvPr id="7" name="Rectangle 6"/>
          <p:cNvSpPr/>
          <p:nvPr/>
        </p:nvSpPr>
        <p:spPr>
          <a:xfrm>
            <a:off x="6228184" y="1052736"/>
            <a:ext cx="2664296" cy="2232248"/>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smtClean="0"/>
              <a:t>ELASPIC background</a:t>
            </a:r>
            <a:endParaRPr lang="en-CA" dirty="0"/>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00192" y="1169368"/>
            <a:ext cx="2498562" cy="5227598"/>
          </a:xfrm>
          <a:prstGeom prst="rect">
            <a:avLst/>
          </a:prstGeom>
        </p:spPr>
      </p:pic>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26" t="38904" r="-1591" b="41779"/>
          <a:stretch>
            <a:fillRect/>
          </a:stretch>
        </p:blipFill>
        <p:spPr>
          <a:xfrm>
            <a:off x="268820" y="2708920"/>
            <a:ext cx="5544616" cy="2232248"/>
          </a:xfrm>
          <a:prstGeom prst="rect">
            <a:avLst/>
          </a:prstGeom>
        </p:spPr>
      </p:pic>
      <p:sp>
        <p:nvSpPr>
          <p:cNvPr id="7" name="Rectangle 6"/>
          <p:cNvSpPr/>
          <p:nvPr/>
        </p:nvSpPr>
        <p:spPr>
          <a:xfrm>
            <a:off x="6228184" y="3284984"/>
            <a:ext cx="2664296" cy="864096"/>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smtClean="0"/>
              <a:t>ELASPIC background</a:t>
            </a:r>
            <a:endParaRPr lang="en-CA" dirty="0"/>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00192" y="1169368"/>
            <a:ext cx="2498562" cy="5227598"/>
          </a:xfrm>
          <a:prstGeom prst="rect">
            <a:avLst/>
          </a:prstGeom>
        </p:spPr>
      </p:pic>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002" t="55718" r="-564" b="25369"/>
          <a:stretch>
            <a:fillRect/>
          </a:stretch>
        </p:blipFill>
        <p:spPr>
          <a:xfrm>
            <a:off x="268820" y="1340768"/>
            <a:ext cx="5544616" cy="2160240"/>
          </a:xfrm>
          <a:prstGeom prst="rect">
            <a:avLst/>
          </a:prstGeom>
        </p:spPr>
      </p:pic>
      <p:sp>
        <p:nvSpPr>
          <p:cNvPr id="7" name="Rectangle 6"/>
          <p:cNvSpPr/>
          <p:nvPr/>
        </p:nvSpPr>
        <p:spPr>
          <a:xfrm>
            <a:off x="6228184" y="4149080"/>
            <a:ext cx="2664296" cy="936104"/>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smtClean="0"/>
              <a:t>ELASPIC background</a:t>
            </a:r>
            <a:endParaRPr lang="en-CA" dirty="0"/>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00192" y="1169368"/>
            <a:ext cx="2498562" cy="5227598"/>
          </a:xfrm>
          <a:prstGeom prst="rect">
            <a:avLst/>
          </a:prstGeom>
        </p:spPr>
      </p:pic>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002" t="55718" r="-564" b="7717"/>
          <a:stretch>
            <a:fillRect/>
          </a:stretch>
        </p:blipFill>
        <p:spPr>
          <a:xfrm>
            <a:off x="268820" y="1340768"/>
            <a:ext cx="5544616" cy="4176464"/>
          </a:xfrm>
          <a:prstGeom prst="rect">
            <a:avLst/>
          </a:prstGeom>
        </p:spPr>
      </p:pic>
      <p:sp>
        <p:nvSpPr>
          <p:cNvPr id="7" name="Rectangle 6"/>
          <p:cNvSpPr/>
          <p:nvPr/>
        </p:nvSpPr>
        <p:spPr>
          <a:xfrm>
            <a:off x="6228184" y="4149080"/>
            <a:ext cx="2664296" cy="180020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smtClean="0"/>
              <a:t>ELASPIC background</a:t>
            </a:r>
            <a:endParaRPr lang="en-CA" dirty="0"/>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00192" y="1169368"/>
            <a:ext cx="2498562" cy="5227598"/>
          </a:xfrm>
          <a:prstGeom prst="rect">
            <a:avLst/>
          </a:prstGeom>
        </p:spPr>
      </p:pic>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002" t="55718" r="-564" b="-478"/>
          <a:stretch>
            <a:fillRect/>
          </a:stretch>
        </p:blipFill>
        <p:spPr>
          <a:xfrm>
            <a:off x="268820" y="1340768"/>
            <a:ext cx="5544616" cy="5112568"/>
          </a:xfrm>
          <a:prstGeom prst="rect">
            <a:avLst/>
          </a:prstGeom>
        </p:spPr>
      </p:pic>
      <p:sp>
        <p:nvSpPr>
          <p:cNvPr id="7" name="Rectangle 6"/>
          <p:cNvSpPr/>
          <p:nvPr/>
        </p:nvSpPr>
        <p:spPr>
          <a:xfrm>
            <a:off x="6228184" y="4149080"/>
            <a:ext cx="2664296" cy="2304256"/>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CA"/>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smtClean="0"/>
              <a:t>Progress pre-calculating alignments and models</a:t>
            </a:r>
            <a:endParaRPr lang="en-CA" dirty="0"/>
          </a:p>
        </p:txBody>
      </p:sp>
      <p:graphicFrame>
        <p:nvGraphicFramePr>
          <p:cNvPr id="13" name="Chart 12"/>
          <p:cNvGraphicFramePr/>
          <p:nvPr/>
        </p:nvGraphicFramePr>
        <p:xfrm>
          <a:off x="107504" y="3009325"/>
          <a:ext cx="2664296" cy="1598578"/>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5" name="Chart 14"/>
          <p:cNvGraphicFramePr/>
          <p:nvPr/>
        </p:nvGraphicFramePr>
        <p:xfrm>
          <a:off x="3167844" y="3009325"/>
          <a:ext cx="2664296" cy="159857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Chart 15"/>
          <p:cNvGraphicFramePr/>
          <p:nvPr/>
        </p:nvGraphicFramePr>
        <p:xfrm>
          <a:off x="6228184" y="3009325"/>
          <a:ext cx="2739685" cy="1643811"/>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p:cNvSpPr txBox="1"/>
          <p:nvPr/>
        </p:nvSpPr>
        <p:spPr>
          <a:xfrm>
            <a:off x="713601" y="2289245"/>
            <a:ext cx="1626151" cy="646331"/>
          </a:xfrm>
          <a:prstGeom prst="rect">
            <a:avLst/>
          </a:prstGeom>
          <a:noFill/>
        </p:spPr>
        <p:txBody>
          <a:bodyPr wrap="none" rtlCol="0">
            <a:spAutoFit/>
          </a:bodyPr>
          <a:lstStyle/>
          <a:p>
            <a:pPr algn="ctr"/>
            <a:r>
              <a:rPr lang="en-CA" dirty="0" err="1" smtClean="0"/>
              <a:t>Provean</a:t>
            </a:r>
            <a:r>
              <a:rPr lang="en-CA" dirty="0" smtClean="0"/>
              <a:t> </a:t>
            </a:r>
            <a:endParaRPr lang="en-CA" dirty="0" smtClean="0"/>
          </a:p>
          <a:p>
            <a:pPr algn="ctr"/>
            <a:r>
              <a:rPr lang="en-CA" dirty="0" smtClean="0"/>
              <a:t>supporting sets</a:t>
            </a:r>
            <a:endParaRPr lang="en-CA" dirty="0"/>
          </a:p>
        </p:txBody>
      </p:sp>
      <p:sp>
        <p:nvSpPr>
          <p:cNvPr id="18" name="TextBox 17"/>
          <p:cNvSpPr txBox="1"/>
          <p:nvPr/>
        </p:nvSpPr>
        <p:spPr>
          <a:xfrm>
            <a:off x="3695300" y="2289245"/>
            <a:ext cx="1812804" cy="646331"/>
          </a:xfrm>
          <a:prstGeom prst="rect">
            <a:avLst/>
          </a:prstGeom>
          <a:noFill/>
        </p:spPr>
        <p:txBody>
          <a:bodyPr wrap="none" rtlCol="0">
            <a:spAutoFit/>
          </a:bodyPr>
          <a:lstStyle/>
          <a:p>
            <a:pPr algn="ctr"/>
            <a:r>
              <a:rPr lang="en-CA" dirty="0" smtClean="0"/>
              <a:t>Uniprot domains </a:t>
            </a:r>
            <a:endParaRPr lang="en-CA" dirty="0" smtClean="0"/>
          </a:p>
          <a:p>
            <a:pPr algn="ctr"/>
            <a:r>
              <a:rPr lang="en-CA" dirty="0" smtClean="0"/>
              <a:t>(human)</a:t>
            </a:r>
            <a:endParaRPr lang="en-CA" dirty="0"/>
          </a:p>
        </p:txBody>
      </p:sp>
      <p:sp>
        <p:nvSpPr>
          <p:cNvPr id="19" name="TextBox 18"/>
          <p:cNvSpPr txBox="1"/>
          <p:nvPr/>
        </p:nvSpPr>
        <p:spPr>
          <a:xfrm>
            <a:off x="6646159" y="2289245"/>
            <a:ext cx="2174313" cy="646331"/>
          </a:xfrm>
          <a:prstGeom prst="rect">
            <a:avLst/>
          </a:prstGeom>
          <a:noFill/>
        </p:spPr>
        <p:txBody>
          <a:bodyPr wrap="none" rtlCol="0">
            <a:spAutoFit/>
          </a:bodyPr>
          <a:lstStyle/>
          <a:p>
            <a:pPr algn="ctr"/>
            <a:r>
              <a:rPr lang="en-CA" dirty="0" smtClean="0"/>
              <a:t>Uniprot domain pairs</a:t>
            </a:r>
            <a:endParaRPr lang="en-CA" dirty="0" smtClean="0"/>
          </a:p>
          <a:p>
            <a:pPr algn="ctr"/>
            <a:r>
              <a:rPr lang="en-CA" dirty="0" smtClean="0"/>
              <a:t>(human)</a:t>
            </a:r>
            <a:endParaRPr lang="en-CA"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smtClean="0"/>
              <a:t>Progress pre-calculating mutations</a:t>
            </a:r>
            <a:endParaRPr lang="en-CA" dirty="0"/>
          </a:p>
        </p:txBody>
      </p:sp>
      <p:graphicFrame>
        <p:nvGraphicFramePr>
          <p:cNvPr id="13" name="Chart 12"/>
          <p:cNvGraphicFramePr/>
          <p:nvPr/>
        </p:nvGraphicFramePr>
        <p:xfrm>
          <a:off x="107504" y="3009325"/>
          <a:ext cx="2664296" cy="1598578"/>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5" name="Chart 14"/>
          <p:cNvGraphicFramePr/>
          <p:nvPr/>
        </p:nvGraphicFramePr>
        <p:xfrm>
          <a:off x="3167844" y="3009325"/>
          <a:ext cx="2664296" cy="159857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Chart 15"/>
          <p:cNvGraphicFramePr/>
          <p:nvPr/>
        </p:nvGraphicFramePr>
        <p:xfrm>
          <a:off x="6228184" y="3009325"/>
          <a:ext cx="2739685" cy="1643811"/>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p:cNvSpPr txBox="1"/>
          <p:nvPr/>
        </p:nvSpPr>
        <p:spPr>
          <a:xfrm>
            <a:off x="713601" y="2289245"/>
            <a:ext cx="1626151" cy="646331"/>
          </a:xfrm>
          <a:prstGeom prst="rect">
            <a:avLst/>
          </a:prstGeom>
          <a:noFill/>
        </p:spPr>
        <p:txBody>
          <a:bodyPr wrap="none" rtlCol="0">
            <a:spAutoFit/>
          </a:bodyPr>
          <a:lstStyle/>
          <a:p>
            <a:pPr algn="ctr"/>
            <a:r>
              <a:rPr lang="en-CA" dirty="0" err="1" smtClean="0"/>
              <a:t>Provean</a:t>
            </a:r>
            <a:r>
              <a:rPr lang="en-CA" dirty="0" smtClean="0"/>
              <a:t> </a:t>
            </a:r>
            <a:endParaRPr lang="en-CA" dirty="0" smtClean="0"/>
          </a:p>
          <a:p>
            <a:pPr algn="ctr"/>
            <a:r>
              <a:rPr lang="en-CA" dirty="0" smtClean="0"/>
              <a:t>supporting sets</a:t>
            </a:r>
            <a:endParaRPr lang="en-CA" dirty="0"/>
          </a:p>
        </p:txBody>
      </p:sp>
      <p:sp>
        <p:nvSpPr>
          <p:cNvPr id="18" name="TextBox 17"/>
          <p:cNvSpPr txBox="1"/>
          <p:nvPr/>
        </p:nvSpPr>
        <p:spPr>
          <a:xfrm>
            <a:off x="3695300" y="2289245"/>
            <a:ext cx="1812804" cy="646331"/>
          </a:xfrm>
          <a:prstGeom prst="rect">
            <a:avLst/>
          </a:prstGeom>
          <a:noFill/>
        </p:spPr>
        <p:txBody>
          <a:bodyPr wrap="none" rtlCol="0">
            <a:spAutoFit/>
          </a:bodyPr>
          <a:lstStyle/>
          <a:p>
            <a:pPr algn="ctr"/>
            <a:r>
              <a:rPr lang="en-CA" dirty="0" smtClean="0"/>
              <a:t>Uniprot domains </a:t>
            </a:r>
            <a:endParaRPr lang="en-CA" dirty="0" smtClean="0"/>
          </a:p>
          <a:p>
            <a:pPr algn="ctr"/>
            <a:r>
              <a:rPr lang="en-CA" dirty="0" smtClean="0"/>
              <a:t>(human)</a:t>
            </a:r>
            <a:endParaRPr lang="en-CA" dirty="0"/>
          </a:p>
        </p:txBody>
      </p:sp>
      <p:sp>
        <p:nvSpPr>
          <p:cNvPr id="19" name="TextBox 18"/>
          <p:cNvSpPr txBox="1"/>
          <p:nvPr/>
        </p:nvSpPr>
        <p:spPr>
          <a:xfrm>
            <a:off x="6646159" y="2289245"/>
            <a:ext cx="2174313" cy="646331"/>
          </a:xfrm>
          <a:prstGeom prst="rect">
            <a:avLst/>
          </a:prstGeom>
          <a:noFill/>
        </p:spPr>
        <p:txBody>
          <a:bodyPr wrap="none" rtlCol="0">
            <a:spAutoFit/>
          </a:bodyPr>
          <a:lstStyle/>
          <a:p>
            <a:pPr algn="ctr"/>
            <a:r>
              <a:rPr lang="en-CA" dirty="0" smtClean="0"/>
              <a:t>Uniprot domain pairs</a:t>
            </a:r>
            <a:endParaRPr lang="en-CA" dirty="0" smtClean="0"/>
          </a:p>
          <a:p>
            <a:pPr algn="ctr"/>
            <a:r>
              <a:rPr lang="en-CA" dirty="0" smtClean="0"/>
              <a:t>(human)</a:t>
            </a:r>
            <a:endParaRPr lang="en-CA"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CA"/>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Overview</a:t>
            </a:r>
            <a:endParaRPr lang="en-CA" dirty="0"/>
          </a:p>
        </p:txBody>
      </p:sp>
      <p:sp>
        <p:nvSpPr>
          <p:cNvPr id="5" name="TextBox 4"/>
          <p:cNvSpPr txBox="1"/>
          <p:nvPr/>
        </p:nvSpPr>
        <p:spPr>
          <a:xfrm>
            <a:off x="338324" y="1762938"/>
            <a:ext cx="8467352" cy="3847207"/>
          </a:xfrm>
          <a:prstGeom prst="rect">
            <a:avLst/>
          </a:prstGeom>
          <a:noFill/>
        </p:spPr>
        <p:txBody>
          <a:bodyPr wrap="square" rtlCol="0">
            <a:spAutoFit/>
          </a:bodyPr>
          <a:lstStyle/>
          <a:p>
            <a:pPr marL="742950" indent="-742950">
              <a:buFont typeface="Wingdings" charset="2"/>
              <a:buChar char="ü"/>
            </a:pPr>
            <a:r>
              <a:rPr lang="en-CA" sz="3600" dirty="0" smtClean="0"/>
              <a:t>ELASPIC background and progress</a:t>
            </a:r>
            <a:endParaRPr lang="en-CA" sz="3600" dirty="0" smtClean="0"/>
          </a:p>
          <a:p>
            <a:pPr marL="742950" indent="-742950">
              <a:buFont typeface="Arial" panose="02080604020202020204" charset="0"/>
              <a:buChar char="•"/>
            </a:pPr>
            <a:r>
              <a:rPr lang="en-CA" sz="3600" dirty="0" smtClean="0"/>
              <a:t>Alanine scanning of PPI interfaces</a:t>
            </a:r>
            <a:endParaRPr lang="en-CA" sz="3600" dirty="0" smtClean="0"/>
          </a:p>
          <a:p>
            <a:pPr marL="1028700" lvl="1" indent="-571500">
              <a:buFont typeface="Arial" panose="02080604020202020204" charset="0"/>
              <a:buChar char="•"/>
            </a:pPr>
            <a:r>
              <a:rPr lang="en-CA" sz="3200" dirty="0" smtClean="0"/>
              <a:t>Correlation with </a:t>
            </a:r>
            <a:r>
              <a:rPr lang="en-CA" sz="3200" dirty="0" err="1" smtClean="0"/>
              <a:t>disorderome</a:t>
            </a:r>
            <a:r>
              <a:rPr lang="en-CA" sz="3200" dirty="0" smtClean="0"/>
              <a:t> peptide dropout scores</a:t>
            </a:r>
            <a:endParaRPr lang="en-CA" sz="3200" dirty="0" smtClean="0"/>
          </a:p>
          <a:p>
            <a:pPr marL="742950" indent="-742950">
              <a:buFont typeface="Arial" panose="02080604020202020204" charset="0"/>
              <a:buChar char="•"/>
            </a:pPr>
            <a:r>
              <a:rPr lang="en-CA" sz="3600" dirty="0" smtClean="0">
                <a:solidFill>
                  <a:schemeClr val="bg1">
                    <a:lumMod val="65000"/>
                  </a:schemeClr>
                </a:solidFill>
              </a:rPr>
              <a:t>Validation of ELASPIC results using histone interaction data</a:t>
            </a:r>
            <a:endParaRPr lang="en-CA" sz="3600" dirty="0" smtClean="0">
              <a:solidFill>
                <a:schemeClr val="bg1">
                  <a:lumMod val="65000"/>
                </a:schemeClr>
              </a:solidFill>
            </a:endParaRPr>
          </a:p>
          <a:p>
            <a:pPr marL="742950" indent="-742950">
              <a:buFont typeface="Arial" panose="02080604020202020204" charset="0"/>
              <a:buChar char="•"/>
            </a:pPr>
            <a:r>
              <a:rPr lang="en-CA" sz="3600" dirty="0" smtClean="0">
                <a:solidFill>
                  <a:schemeClr val="bg1">
                    <a:lumMod val="65000"/>
                  </a:schemeClr>
                </a:solidFill>
              </a:rPr>
              <a:t>Future directions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CA" altLang="en-US"/>
          </a:p>
        </p:txBody>
      </p:sp>
      <p:sp>
        <p:nvSpPr>
          <p:cNvPr id="3" name="Content Placeholder 2"/>
          <p:cNvSpPr>
            <a:spLocks noGrp="1"/>
          </p:cNvSpPr>
          <p:nvPr>
            <p:ph idx="1"/>
          </p:nvPr>
        </p:nvSpPr>
        <p:spPr/>
        <p:txBody>
          <a:bodyPr/>
          <a:p>
            <a:r>
              <a:rPr lang="x-none" altLang="en-CA"/>
              <a:t>Introduction</a:t>
            </a:r>
            <a:endParaRPr lang="x-none" altLang="en-CA"/>
          </a:p>
          <a:p>
            <a:r>
              <a:rPr lang="x-none" altLang="en-CA"/>
              <a:t>Implementation</a:t>
            </a:r>
            <a:endParaRPr lang="x-none" altLang="en-CA"/>
          </a:p>
          <a:p>
            <a:pPr lvl="1"/>
            <a:r>
              <a:rPr lang="x-none" altLang="en-CA" sz="2800"/>
              <a:t>Homology modelling of human proteome</a:t>
            </a:r>
            <a:endParaRPr lang="x-none" altLang="en-CA" sz="2800"/>
          </a:p>
          <a:p>
            <a:pPr lvl="1"/>
            <a:r>
              <a:rPr lang="x-none" altLang="en-CA" sz="2800"/>
              <a:t>ELASPIC pipeline</a:t>
            </a:r>
            <a:endParaRPr lang="x-none" altLang="en-CA" sz="2800"/>
          </a:p>
          <a:p>
            <a:pPr lvl="1"/>
            <a:r>
              <a:rPr lang="x-none" altLang="en-CA" sz="2800"/>
              <a:t>ELASPIC REST API</a:t>
            </a:r>
            <a:endParaRPr lang="x-none" altLang="en-CA" sz="2800"/>
          </a:p>
          <a:p>
            <a:r>
              <a:rPr lang="x-none" altLang="en-CA"/>
              <a:t>Results</a:t>
            </a:r>
            <a:endParaRPr lang="x-none" altLang="en-CA"/>
          </a:p>
          <a:p>
            <a:pPr lvl="1"/>
            <a:r>
              <a:rPr lang="x-none" altLang="en-CA" sz="2800"/>
              <a:t>Re-running machine learning</a:t>
            </a:r>
            <a:endParaRPr lang="x-none" altLang="en-CA" sz="2800"/>
          </a:p>
          <a:p>
            <a:pPr lvl="1"/>
            <a:endParaRPr lang="x-none" altLang="en-CA" sz="2800"/>
          </a:p>
          <a:p>
            <a:r>
              <a:rPr lang="x-none" altLang="en-CA"/>
              <a:t>Discussion</a:t>
            </a:r>
            <a:endParaRPr lang="x-none" altLang="en-CA"/>
          </a:p>
          <a:p>
            <a:pPr lvl="1"/>
            <a:r>
              <a:rPr lang="x-none" altLang="en-CA"/>
              <a:t>What have we learned?</a:t>
            </a:r>
            <a:endParaRPr lang="x-none" altLang="en-CA"/>
          </a:p>
          <a:p>
            <a:pPr lvl="1"/>
            <a:r>
              <a:rPr lang="x-none" altLang="en-CA"/>
              <a:t>Future directions</a:t>
            </a:r>
            <a:endParaRPr lang="x-none" altLang="en-CA"/>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Results from </a:t>
            </a:r>
            <a:endParaRPr lang="en-CA"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CA"/>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Identifying anti-proliferative </a:t>
            </a:r>
            <a:r>
              <a:rPr lang="en-CA" dirty="0" smtClean="0"/>
              <a:t>peptides</a:t>
            </a:r>
            <a:endParaRPr lang="en-CA" dirty="0"/>
          </a:p>
        </p:txBody>
      </p:sp>
      <p:pic>
        <p:nvPicPr>
          <p:cNvPr id="3" name="Picture 5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1536" y="908720"/>
            <a:ext cx="5032552" cy="5725141"/>
          </a:xfrm>
          <a:prstGeom prst="rect">
            <a:avLst/>
          </a:prstGeom>
          <a:noFill/>
          <a:ln>
            <a:noFill/>
          </a:ln>
        </p:spPr>
      </p:pic>
      <p:sp>
        <p:nvSpPr>
          <p:cNvPr id="4" name="TextBox 3"/>
          <p:cNvSpPr txBox="1"/>
          <p:nvPr/>
        </p:nvSpPr>
        <p:spPr>
          <a:xfrm>
            <a:off x="4761220" y="6309320"/>
            <a:ext cx="4382780" cy="461665"/>
          </a:xfrm>
          <a:prstGeom prst="rect">
            <a:avLst/>
          </a:prstGeom>
          <a:noFill/>
        </p:spPr>
        <p:txBody>
          <a:bodyPr wrap="none" rtlCol="0">
            <a:spAutoFit/>
          </a:bodyPr>
          <a:lstStyle/>
          <a:p>
            <a:r>
              <a:rPr lang="en-US" sz="2400" dirty="0" smtClean="0"/>
              <a:t>By </a:t>
            </a:r>
            <a:r>
              <a:rPr lang="en-US" sz="2400" dirty="0" err="1" smtClean="0"/>
              <a:t>Satra</a:t>
            </a:r>
            <a:r>
              <a:rPr lang="en-US" sz="2400" dirty="0" smtClean="0"/>
              <a:t> </a:t>
            </a:r>
            <a:r>
              <a:rPr lang="en-US" sz="2400" dirty="0" err="1" smtClean="0"/>
              <a:t>Nim</a:t>
            </a:r>
            <a:r>
              <a:rPr lang="en-US" sz="2400" dirty="0" smtClean="0"/>
              <a:t> &amp; </a:t>
            </a:r>
            <a:r>
              <a:rPr lang="en-US" sz="2400" dirty="0" err="1" smtClean="0"/>
              <a:t>Juhyun</a:t>
            </a:r>
            <a:r>
              <a:rPr lang="en-US" sz="2400" dirty="0" smtClean="0"/>
              <a:t> Clare </a:t>
            </a:r>
            <a:r>
              <a:rPr lang="en-US" sz="2400" dirty="0" err="1" smtClean="0"/>
              <a:t>Jeon</a:t>
            </a:r>
            <a:r>
              <a:rPr lang="en-US" sz="2400" dirty="0" smtClean="0"/>
              <a:t> </a:t>
            </a:r>
            <a:endParaRPr lang="en-US" sz="24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CA" sz="3200" dirty="0"/>
              <a:t>Mapping </a:t>
            </a:r>
            <a:r>
              <a:rPr lang="en-CA" sz="3200" dirty="0" smtClean="0"/>
              <a:t>anti-proliferative peptides to structures</a:t>
            </a:r>
            <a:endParaRPr lang="en-CA" sz="3200" dirty="0"/>
          </a:p>
        </p:txBody>
      </p:sp>
      <p:grpSp>
        <p:nvGrpSpPr>
          <p:cNvPr id="23" name="Group 22"/>
          <p:cNvGrpSpPr/>
          <p:nvPr/>
        </p:nvGrpSpPr>
        <p:grpSpPr>
          <a:xfrm>
            <a:off x="161991" y="1808820"/>
            <a:ext cx="8820018" cy="3240360"/>
            <a:chOff x="399701" y="1304097"/>
            <a:chExt cx="8571844" cy="3149184"/>
          </a:xfrm>
        </p:grpSpPr>
        <p:grpSp>
          <p:nvGrpSpPr>
            <p:cNvPr id="3" name="그룹 4"/>
            <p:cNvGrpSpPr/>
            <p:nvPr/>
          </p:nvGrpSpPr>
          <p:grpSpPr>
            <a:xfrm>
              <a:off x="906814" y="1410996"/>
              <a:ext cx="7550151" cy="2660650"/>
              <a:chOff x="784893" y="1858035"/>
              <a:chExt cx="7550150" cy="2660650"/>
            </a:xfrm>
          </p:grpSpPr>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4893" y="1858035"/>
                <a:ext cx="7550150" cy="2660650"/>
              </a:xfrm>
              <a:prstGeom prst="rect">
                <a:avLst/>
              </a:prstGeom>
              <a:noFill/>
              <a:ln>
                <a:noFill/>
              </a:ln>
            </p:spPr>
          </p:pic>
          <p:sp>
            <p:nvSpPr>
              <p:cNvPr id="5" name="직사각형 6"/>
              <p:cNvSpPr/>
              <p:nvPr/>
            </p:nvSpPr>
            <p:spPr>
              <a:xfrm>
                <a:off x="784893" y="1858035"/>
                <a:ext cx="346075" cy="2548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 name="Picture 8"/>
            <p:cNvPicPr>
              <a:picLocks noChangeAspect="1"/>
            </p:cNvPicPr>
            <p:nvPr/>
          </p:nvPicPr>
          <p:blipFill>
            <a:blip r:embed="rId2"/>
            <a:stretch>
              <a:fillRect/>
            </a:stretch>
          </p:blipFill>
          <p:spPr>
            <a:xfrm>
              <a:off x="1450837" y="1304097"/>
              <a:ext cx="1395475" cy="458002"/>
            </a:xfrm>
            <a:prstGeom prst="rect">
              <a:avLst/>
            </a:prstGeom>
          </p:spPr>
        </p:pic>
        <p:sp>
          <p:nvSpPr>
            <p:cNvPr id="7" name="TextBox 6"/>
            <p:cNvSpPr txBox="1"/>
            <p:nvPr/>
          </p:nvSpPr>
          <p:spPr>
            <a:xfrm>
              <a:off x="399701" y="2376902"/>
              <a:ext cx="710451" cy="369332"/>
            </a:xfrm>
            <a:prstGeom prst="rect">
              <a:avLst/>
            </a:prstGeom>
            <a:noFill/>
          </p:spPr>
          <p:txBody>
            <a:bodyPr wrap="none" rtlCol="0">
              <a:spAutoFit/>
            </a:bodyPr>
            <a:lstStyle/>
            <a:p>
              <a:r>
                <a:rPr lang="en-US" dirty="0" smtClean="0"/>
                <a:t>9,944</a:t>
              </a:r>
              <a:endParaRPr lang="en-US" dirty="0"/>
            </a:p>
          </p:txBody>
        </p:sp>
        <p:sp>
          <p:nvSpPr>
            <p:cNvPr id="8" name="Rectangle 7"/>
            <p:cNvSpPr/>
            <p:nvPr/>
          </p:nvSpPr>
          <p:spPr>
            <a:xfrm>
              <a:off x="6874284" y="2797035"/>
              <a:ext cx="396712" cy="436880"/>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603628" y="3228366"/>
              <a:ext cx="5667367" cy="843280"/>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213265" y="2696866"/>
              <a:ext cx="4057732" cy="843280"/>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logotitleELASPI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659" y="4081806"/>
              <a:ext cx="3857625" cy="371475"/>
            </a:xfrm>
            <a:prstGeom prst="rect">
              <a:avLst/>
            </a:prstGeom>
          </p:spPr>
        </p:pic>
        <p:cxnSp>
          <p:nvCxnSpPr>
            <p:cNvPr id="13" name="Straight Arrow Connector 12"/>
            <p:cNvCxnSpPr/>
            <p:nvPr/>
          </p:nvCxnSpPr>
          <p:spPr>
            <a:xfrm flipV="1">
              <a:off x="6874284" y="3082612"/>
              <a:ext cx="447040" cy="50262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4" name="TextBox 13"/>
            <p:cNvSpPr txBox="1"/>
            <p:nvPr/>
          </p:nvSpPr>
          <p:spPr>
            <a:xfrm>
              <a:off x="3953381" y="3049249"/>
              <a:ext cx="300082" cy="369332"/>
            </a:xfrm>
            <a:prstGeom prst="rect">
              <a:avLst/>
            </a:prstGeom>
            <a:noFill/>
          </p:spPr>
          <p:txBody>
            <a:bodyPr wrap="none" rtlCol="0">
              <a:spAutoFit/>
            </a:bodyPr>
            <a:lstStyle/>
            <a:p>
              <a:r>
                <a:rPr lang="en-US" b="1" dirty="0" smtClean="0"/>
                <a:t>+</a:t>
              </a:r>
              <a:endParaRPr lang="en-US" b="1" dirty="0"/>
            </a:p>
          </p:txBody>
        </p:sp>
        <p:pic>
          <p:nvPicPr>
            <p:cNvPr id="15" name="Picture 14" descr="hippie4.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42359" y="2873318"/>
              <a:ext cx="743769" cy="666828"/>
            </a:xfrm>
            <a:prstGeom prst="rect">
              <a:avLst/>
            </a:prstGeom>
          </p:spPr>
        </p:pic>
        <p:pic>
          <p:nvPicPr>
            <p:cNvPr id="16" name="Picture 15" descr="modeller.jpg"/>
            <p:cNvPicPr>
              <a:picLocks noChangeAspect="1"/>
            </p:cNvPicPr>
            <p:nvPr/>
          </p:nvPicPr>
          <p:blipFill rotWithShape="1">
            <a:blip r:embed="rId5">
              <a:extLst>
                <a:ext uri="{28A0092B-C50C-407E-A947-70E740481C1C}">
                  <a14:useLocalDpi xmlns:a14="http://schemas.microsoft.com/office/drawing/2010/main" val="0"/>
                </a:ext>
              </a:extLst>
            </a:blip>
            <a:srcRect t="21304" r="64041" b="19990"/>
            <a:stretch>
              <a:fillRect/>
            </a:stretch>
          </p:blipFill>
          <p:spPr>
            <a:xfrm>
              <a:off x="5431099" y="2936584"/>
              <a:ext cx="1543849" cy="808444"/>
            </a:xfrm>
            <a:prstGeom prst="rect">
              <a:avLst/>
            </a:prstGeom>
          </p:spPr>
        </p:pic>
        <p:sp>
          <p:nvSpPr>
            <p:cNvPr id="18" name="TextBox 17"/>
            <p:cNvSpPr txBox="1"/>
            <p:nvPr/>
          </p:nvSpPr>
          <p:spPr>
            <a:xfrm>
              <a:off x="1662545" y="3162795"/>
              <a:ext cx="1020632" cy="523220"/>
            </a:xfrm>
            <a:prstGeom prst="rect">
              <a:avLst/>
            </a:prstGeom>
            <a:noFill/>
          </p:spPr>
          <p:txBody>
            <a:bodyPr wrap="none" rtlCol="0">
              <a:spAutoFit/>
            </a:bodyPr>
            <a:lstStyle/>
            <a:p>
              <a:r>
                <a:rPr lang="en-US" sz="1400" dirty="0" smtClean="0"/>
                <a:t>Map to DDI</a:t>
              </a:r>
              <a:endParaRPr lang="en-US" sz="1400" dirty="0" smtClean="0"/>
            </a:p>
            <a:p>
              <a:r>
                <a:rPr lang="en-US" sz="1400" dirty="0" smtClean="0"/>
                <a:t>models</a:t>
              </a:r>
              <a:endParaRPr lang="en-US" sz="1400" dirty="0"/>
            </a:p>
          </p:txBody>
        </p:sp>
        <p:sp>
          <p:nvSpPr>
            <p:cNvPr id="19" name="TextBox 18"/>
            <p:cNvSpPr txBox="1"/>
            <p:nvPr/>
          </p:nvSpPr>
          <p:spPr>
            <a:xfrm>
              <a:off x="5133441" y="3059409"/>
              <a:ext cx="300082" cy="369332"/>
            </a:xfrm>
            <a:prstGeom prst="rect">
              <a:avLst/>
            </a:prstGeom>
            <a:noFill/>
          </p:spPr>
          <p:txBody>
            <a:bodyPr wrap="none" rtlCol="0">
              <a:spAutoFit/>
            </a:bodyPr>
            <a:lstStyle/>
            <a:p>
              <a:r>
                <a:rPr lang="en-US" b="1" dirty="0" smtClean="0"/>
                <a:t>+</a:t>
              </a:r>
              <a:endParaRPr lang="en-US" b="1" dirty="0"/>
            </a:p>
          </p:txBody>
        </p:sp>
        <p:sp>
          <p:nvSpPr>
            <p:cNvPr id="20" name="TextBox 19"/>
            <p:cNvSpPr txBox="1"/>
            <p:nvPr/>
          </p:nvSpPr>
          <p:spPr>
            <a:xfrm>
              <a:off x="4146421" y="3049249"/>
              <a:ext cx="1043876" cy="369332"/>
            </a:xfrm>
            <a:prstGeom prst="rect">
              <a:avLst/>
            </a:prstGeom>
            <a:noFill/>
          </p:spPr>
          <p:txBody>
            <a:bodyPr wrap="none" rtlCol="0">
              <a:spAutoFit/>
            </a:bodyPr>
            <a:lstStyle/>
            <a:p>
              <a:r>
                <a:rPr lang="en-US" dirty="0" smtClean="0"/>
                <a:t>PSIBLAST</a:t>
              </a:r>
              <a:endParaRPr lang="en-US" dirty="0"/>
            </a:p>
          </p:txBody>
        </p:sp>
        <p:sp>
          <p:nvSpPr>
            <p:cNvPr id="21" name="TextBox 20"/>
            <p:cNvSpPr txBox="1"/>
            <p:nvPr/>
          </p:nvSpPr>
          <p:spPr>
            <a:xfrm>
              <a:off x="7391741" y="1588870"/>
              <a:ext cx="1579804" cy="646331"/>
            </a:xfrm>
            <a:prstGeom prst="rect">
              <a:avLst/>
            </a:prstGeom>
            <a:noFill/>
          </p:spPr>
          <p:txBody>
            <a:bodyPr wrap="none" rtlCol="0">
              <a:spAutoFit/>
            </a:bodyPr>
            <a:lstStyle/>
            <a:p>
              <a:r>
                <a:rPr lang="en-US" dirty="0" smtClean="0"/>
                <a:t>Potential Pairs</a:t>
              </a:r>
              <a:endParaRPr lang="en-US" dirty="0" smtClean="0"/>
            </a:p>
            <a:p>
              <a:r>
                <a:rPr lang="en-US" dirty="0" smtClean="0"/>
                <a:t>Target-Peptide</a:t>
              </a:r>
            </a:p>
          </p:txBody>
        </p:sp>
        <p:sp>
          <p:nvSpPr>
            <p:cNvPr id="22" name="TextBox 21"/>
            <p:cNvSpPr txBox="1"/>
            <p:nvPr/>
          </p:nvSpPr>
          <p:spPr>
            <a:xfrm>
              <a:off x="3131949" y="3560362"/>
              <a:ext cx="796011" cy="369332"/>
            </a:xfrm>
            <a:prstGeom prst="rect">
              <a:avLst/>
            </a:prstGeom>
            <a:noFill/>
          </p:spPr>
          <p:txBody>
            <a:bodyPr wrap="none" rtlCol="0">
              <a:spAutoFit/>
            </a:bodyPr>
            <a:lstStyle/>
            <a:p>
              <a:r>
                <a:rPr lang="en-US" dirty="0" smtClean="0"/>
                <a:t>HIPPIE</a:t>
              </a:r>
              <a:endParaRPr lang="en-US" dirty="0"/>
            </a:p>
          </p:txBody>
        </p:sp>
      </p:grpSp>
      <p:sp>
        <p:nvSpPr>
          <p:cNvPr id="24" name="TextBox 23"/>
          <p:cNvSpPr txBox="1"/>
          <p:nvPr/>
        </p:nvSpPr>
        <p:spPr>
          <a:xfrm>
            <a:off x="7061186" y="6320592"/>
            <a:ext cx="2082814" cy="461665"/>
          </a:xfrm>
          <a:prstGeom prst="rect">
            <a:avLst/>
          </a:prstGeom>
          <a:noFill/>
        </p:spPr>
        <p:txBody>
          <a:bodyPr wrap="none" rtlCol="0">
            <a:spAutoFit/>
          </a:bodyPr>
          <a:lstStyle/>
          <a:p>
            <a:r>
              <a:rPr lang="en-US" sz="2400" dirty="0" smtClean="0"/>
              <a:t>By </a:t>
            </a:r>
            <a:r>
              <a:rPr lang="en-CA" sz="2400" dirty="0" err="1" smtClean="0"/>
              <a:t>Carles</a:t>
            </a:r>
            <a:r>
              <a:rPr lang="en-CA" sz="2400" dirty="0" smtClean="0"/>
              <a:t> </a:t>
            </a:r>
            <a:r>
              <a:rPr lang="en-CA" sz="2400" dirty="0" err="1" smtClean="0"/>
              <a:t>Corbi</a:t>
            </a:r>
            <a:endParaRPr lang="en-US" sz="24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Examples of models with </a:t>
            </a:r>
            <a:r>
              <a:rPr lang="en-CA" dirty="0" err="1" smtClean="0"/>
              <a:t>disorderome</a:t>
            </a:r>
            <a:r>
              <a:rPr lang="en-CA" dirty="0" smtClean="0"/>
              <a:t> peptides</a:t>
            </a:r>
            <a:endParaRPr lang="en-CA"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Correlation between features and dropout z-score</a:t>
            </a:r>
            <a:endParaRPr lang="en-CA" dirty="0"/>
          </a:p>
        </p:txBody>
      </p:sp>
      <p:pic>
        <p:nvPicPr>
          <p:cNvPr id="3" name="Picture 2"/>
          <p:cNvPicPr>
            <a:picLocks noChangeAspect="1"/>
          </p:cNvPicPr>
          <p:nvPr/>
        </p:nvPicPr>
        <p:blipFill rotWithShape="1">
          <a:blip r:embed="rId1" cstate="print">
            <a:extLst>
              <a:ext uri="{28A0092B-C50C-407E-A947-70E740481C1C}">
                <a14:useLocalDpi xmlns:a14="http://schemas.microsoft.com/office/drawing/2010/main" val="0"/>
              </a:ext>
            </a:extLst>
          </a:blip>
          <a:srcRect t="39900" b="40150"/>
          <a:stretch>
            <a:fillRect/>
          </a:stretch>
        </p:blipFill>
        <p:spPr>
          <a:xfrm>
            <a:off x="478182" y="908928"/>
            <a:ext cx="8331649" cy="1872000"/>
          </a:xfrm>
          <a:prstGeom prst="rect">
            <a:avLst/>
          </a:prstGeom>
        </p:spPr>
      </p:pic>
      <p:pic>
        <p:nvPicPr>
          <p:cNvPr id="4" name="Picture 3"/>
          <p:cNvPicPr>
            <a:picLocks noChangeAspect="1"/>
          </p:cNvPicPr>
          <p:nvPr/>
        </p:nvPicPr>
        <p:blipFill rotWithShape="1">
          <a:blip r:embed="rId1" cstate="print">
            <a:extLst>
              <a:ext uri="{28A0092B-C50C-407E-A947-70E740481C1C}">
                <a14:useLocalDpi xmlns:a14="http://schemas.microsoft.com/office/drawing/2010/main" val="0"/>
              </a:ext>
            </a:extLst>
          </a:blip>
          <a:srcRect l="-123" r="123" b="80050"/>
          <a:stretch>
            <a:fillRect/>
          </a:stretch>
        </p:blipFill>
        <p:spPr>
          <a:xfrm>
            <a:off x="478182" y="4848683"/>
            <a:ext cx="8331649" cy="1872000"/>
          </a:xfrm>
          <a:prstGeom prst="rect">
            <a:avLst/>
          </a:prstGeom>
        </p:spPr>
      </p:pic>
      <p:pic>
        <p:nvPicPr>
          <p:cNvPr id="6" name="Picture 5"/>
          <p:cNvPicPr>
            <a:picLocks noChangeAspect="1"/>
          </p:cNvPicPr>
          <p:nvPr/>
        </p:nvPicPr>
        <p:blipFill rotWithShape="1">
          <a:blip r:embed="rId1" cstate="print">
            <a:extLst>
              <a:ext uri="{28A0092B-C50C-407E-A947-70E740481C1C}">
                <a14:useLocalDpi xmlns:a14="http://schemas.microsoft.com/office/drawing/2010/main" val="0"/>
              </a:ext>
            </a:extLst>
          </a:blip>
          <a:srcRect t="59746" b="20304"/>
          <a:stretch>
            <a:fillRect/>
          </a:stretch>
        </p:blipFill>
        <p:spPr>
          <a:xfrm>
            <a:off x="478182" y="2878805"/>
            <a:ext cx="8331649" cy="1872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CA"/>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CA"/>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Future directions</a:t>
            </a:r>
            <a:endParaRPr lang="en-CA" dirty="0"/>
          </a:p>
        </p:txBody>
      </p:sp>
      <p:pic>
        <p:nvPicPr>
          <p:cNvPr id="18434" name="Picture 2" descr="https://www.synapse.org/Portal/filehandle?ownerId=syn4231880&amp;ownerType=ENTITY&amp;fileName=astrazeneca-sanger-banner-2.jpg&amp;preview=false&amp;wikiId=23192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504" y="908720"/>
            <a:ext cx="8928993" cy="190790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431540" y="3356992"/>
            <a:ext cx="8280920" cy="2462213"/>
          </a:xfrm>
          <a:prstGeom prst="rect">
            <a:avLst/>
          </a:prstGeom>
        </p:spPr>
        <p:txBody>
          <a:bodyPr wrap="square">
            <a:spAutoFit/>
          </a:bodyPr>
          <a:lstStyle/>
          <a:p>
            <a:pPr marL="285750" indent="-285750">
              <a:spcBef>
                <a:spcPts val="1200"/>
              </a:spcBef>
              <a:buFont typeface="Arial" panose="02080604020202020204" charset="0"/>
              <a:buChar char="•"/>
            </a:pPr>
            <a:r>
              <a:rPr lang="en-US" sz="2400" dirty="0" smtClean="0">
                <a:solidFill>
                  <a:srgbClr val="000000"/>
                </a:solidFill>
                <a:latin typeface="Helvetica Neue"/>
              </a:rPr>
              <a:t>~</a:t>
            </a:r>
            <a:r>
              <a:rPr lang="en-US" sz="2400" dirty="0">
                <a:solidFill>
                  <a:srgbClr val="000000"/>
                </a:solidFill>
                <a:latin typeface="Helvetica Neue"/>
              </a:rPr>
              <a:t>30k experimentally tested drug combinations measuring cell viability over 140 drugs and 120 cancer cell lines (primarily colon, lung, and breast), and monotherapy drug response data for each drug and cell </a:t>
            </a:r>
            <a:r>
              <a:rPr lang="en-US" sz="2400" dirty="0" smtClean="0">
                <a:solidFill>
                  <a:srgbClr val="000000"/>
                </a:solidFill>
                <a:latin typeface="Helvetica Neue"/>
              </a:rPr>
              <a:t>line.</a:t>
            </a:r>
            <a:endParaRPr lang="en-US" sz="2400" dirty="0" smtClean="0">
              <a:solidFill>
                <a:srgbClr val="000000"/>
              </a:solidFill>
              <a:latin typeface="Helvetica Neue"/>
            </a:endParaRPr>
          </a:p>
          <a:p>
            <a:pPr marL="285750" indent="-285750">
              <a:spcBef>
                <a:spcPts val="1200"/>
              </a:spcBef>
              <a:buFont typeface="Arial" panose="02080604020202020204" charset="0"/>
              <a:buChar char="•"/>
            </a:pPr>
            <a:r>
              <a:rPr lang="en-US" sz="2400" dirty="0" smtClean="0">
                <a:solidFill>
                  <a:srgbClr val="000000"/>
                </a:solidFill>
                <a:latin typeface="Helvetica Neue"/>
              </a:rPr>
              <a:t>Genomic </a:t>
            </a:r>
            <a:r>
              <a:rPr lang="en-US" sz="2400" dirty="0">
                <a:solidFill>
                  <a:srgbClr val="000000"/>
                </a:solidFill>
                <a:latin typeface="Helvetica Neue"/>
              </a:rPr>
              <a:t>data including gene expression, somatic mutation, copy-number alterations, and methylation </a:t>
            </a:r>
            <a:r>
              <a:rPr lang="en-US" sz="2400" dirty="0" smtClean="0">
                <a:solidFill>
                  <a:srgbClr val="000000"/>
                </a:solidFill>
                <a:latin typeface="Helvetica Neue"/>
              </a:rPr>
              <a:t>data.</a:t>
            </a:r>
            <a:endParaRPr lang="en-CA" sz="24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Future directions</a:t>
            </a:r>
            <a:endParaRPr lang="en-CA" dirty="0"/>
          </a:p>
        </p:txBody>
      </p:sp>
      <p:pic>
        <p:nvPicPr>
          <p:cNvPr id="18434" name="Picture 2" descr="https://www.synapse.org/Portal/filehandle?ownerId=syn4231880&amp;ownerType=ENTITY&amp;fileName=astrazeneca-sanger-banner-2.jpg&amp;preview=false&amp;wikiId=23192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504" y="908720"/>
            <a:ext cx="8928993" cy="19079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24940" y="3356992"/>
            <a:ext cx="661271" cy="461665"/>
          </a:xfrm>
          <a:prstGeom prst="rect">
            <a:avLst/>
          </a:prstGeom>
          <a:noFill/>
        </p:spPr>
        <p:txBody>
          <a:bodyPr wrap="none" rtlCol="0">
            <a:spAutoFit/>
          </a:bodyPr>
          <a:lstStyle/>
          <a:p>
            <a:r>
              <a:rPr lang="en-CA" sz="2400" dirty="0" smtClean="0"/>
              <a:t>VCF</a:t>
            </a:r>
            <a:endParaRPr lang="en-CA" dirty="0"/>
          </a:p>
        </p:txBody>
      </p:sp>
      <p:cxnSp>
        <p:nvCxnSpPr>
          <p:cNvPr id="6" name="Straight Arrow Connector 5"/>
          <p:cNvCxnSpPr/>
          <p:nvPr/>
        </p:nvCxnSpPr>
        <p:spPr>
          <a:xfrm>
            <a:off x="1437909" y="4852735"/>
            <a:ext cx="1512168" cy="0"/>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7" name="Flowchart: Document 6"/>
          <p:cNvSpPr/>
          <p:nvPr/>
        </p:nvSpPr>
        <p:spPr>
          <a:xfrm>
            <a:off x="323528" y="3818657"/>
            <a:ext cx="864096" cy="2200708"/>
          </a:xfrm>
          <a:prstGeom prst="flowChart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sp>
        <p:nvSpPr>
          <p:cNvPr id="10" name="TextBox 9"/>
          <p:cNvSpPr txBox="1"/>
          <p:nvPr/>
        </p:nvSpPr>
        <p:spPr>
          <a:xfrm>
            <a:off x="1437909" y="3830426"/>
            <a:ext cx="1455848" cy="923330"/>
          </a:xfrm>
          <a:prstGeom prst="rect">
            <a:avLst/>
          </a:prstGeom>
          <a:noFill/>
        </p:spPr>
        <p:txBody>
          <a:bodyPr wrap="none" rtlCol="0">
            <a:spAutoFit/>
          </a:bodyPr>
          <a:lstStyle/>
          <a:p>
            <a:pPr algn="ctr"/>
            <a:r>
              <a:rPr lang="en-CA" dirty="0" err="1" smtClean="0"/>
              <a:t>SNPEff</a:t>
            </a:r>
            <a:endParaRPr lang="en-CA" dirty="0" smtClean="0"/>
          </a:p>
          <a:p>
            <a:pPr algn="ctr"/>
            <a:r>
              <a:rPr lang="en-CA" dirty="0" smtClean="0"/>
              <a:t>ANNOVAR</a:t>
            </a:r>
            <a:endParaRPr lang="en-CA" dirty="0" smtClean="0"/>
          </a:p>
          <a:p>
            <a:pPr algn="ctr"/>
            <a:r>
              <a:rPr lang="en-CA" dirty="0" err="1" smtClean="0"/>
              <a:t>EnsEMBL</a:t>
            </a:r>
            <a:r>
              <a:rPr lang="en-CA" dirty="0" smtClean="0"/>
              <a:t> VEP</a:t>
            </a:r>
            <a:endParaRPr lang="en-CA" dirty="0"/>
          </a:p>
        </p:txBody>
      </p:sp>
      <p:sp>
        <p:nvSpPr>
          <p:cNvPr id="16" name="Flowchart: Internal Storage 15"/>
          <p:cNvSpPr/>
          <p:nvPr/>
        </p:nvSpPr>
        <p:spPr>
          <a:xfrm>
            <a:off x="3246752" y="4034296"/>
            <a:ext cx="1446312" cy="1438920"/>
          </a:xfrm>
          <a:prstGeom prst="flowChartInternalStorag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pic>
        <p:nvPicPr>
          <p:cNvPr id="19" name="Picture 2" descr="Structural analysis of the E. coli binary interactome."/>
          <p:cNvPicPr>
            <a:picLocks noChangeAspect="1" noChangeArrowheads="1"/>
          </p:cNvPicPr>
          <p:nvPr/>
        </p:nvPicPr>
        <p:blipFill rotWithShape="1">
          <a:blip r:embed="rId2">
            <a:extLst>
              <a:ext uri="{28A0092B-C50C-407E-A947-70E740481C1C}">
                <a14:useLocalDpi xmlns:a14="http://schemas.microsoft.com/office/drawing/2010/main" val="0"/>
              </a:ext>
            </a:extLst>
          </a:blip>
          <a:srcRect l="-119" t="944" r="58453" b="38450"/>
          <a:stretch>
            <a:fillRect/>
          </a:stretch>
        </p:blipFill>
        <p:spPr bwMode="auto">
          <a:xfrm>
            <a:off x="6084168" y="3046639"/>
            <a:ext cx="2184084" cy="2184084"/>
          </a:xfrm>
          <a:prstGeom prst="ellipse">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CA" dirty="0" smtClean="0"/>
              <a:t>Overview</a:t>
            </a:r>
            <a:endParaRPr lang="en-CA" dirty="0"/>
          </a:p>
        </p:txBody>
      </p:sp>
      <p:sp>
        <p:nvSpPr>
          <p:cNvPr id="6" name="TextBox 5"/>
          <p:cNvSpPr txBox="1"/>
          <p:nvPr/>
        </p:nvSpPr>
        <p:spPr>
          <a:xfrm>
            <a:off x="6444208" y="3391832"/>
            <a:ext cx="2520280" cy="1477328"/>
          </a:xfrm>
          <a:prstGeom prst="rect">
            <a:avLst/>
          </a:prstGeom>
          <a:noFill/>
        </p:spPr>
        <p:txBody>
          <a:bodyPr wrap="square" rtlCol="0">
            <a:spAutoFit/>
          </a:bodyPr>
          <a:lstStyle/>
          <a:p>
            <a:r>
              <a:rPr lang="en-CA" b="1" dirty="0" smtClean="0"/>
              <a:t>Goal:</a:t>
            </a:r>
            <a:r>
              <a:rPr lang="en-CA" dirty="0" smtClean="0"/>
              <a:t> Predict the effect of mutations on protein stability and protein interaction affinity on a genome-wide scale.</a:t>
            </a:r>
            <a:endParaRPr lang="en-CA" dirty="0"/>
          </a:p>
        </p:txBody>
      </p:sp>
      <p:sp>
        <p:nvSpPr>
          <p:cNvPr id="7" name="TextBox 6"/>
          <p:cNvSpPr txBox="1"/>
          <p:nvPr/>
        </p:nvSpPr>
        <p:spPr>
          <a:xfrm>
            <a:off x="220580" y="4941168"/>
            <a:ext cx="3991380" cy="1477328"/>
          </a:xfrm>
          <a:prstGeom prst="rect">
            <a:avLst/>
          </a:prstGeom>
          <a:noFill/>
        </p:spPr>
        <p:txBody>
          <a:bodyPr wrap="square" rtlCol="0">
            <a:spAutoFit/>
          </a:bodyPr>
          <a:lstStyle/>
          <a:p>
            <a:r>
              <a:rPr lang="en-CA" b="1" dirty="0" smtClean="0"/>
              <a:t>Profs</a:t>
            </a:r>
            <a:endParaRPr lang="en-CA" b="1" dirty="0" smtClean="0"/>
          </a:p>
          <a:p>
            <a:pPr marL="285750" indent="-285750">
              <a:buFontTx/>
              <a:buChar char="-"/>
            </a:pPr>
            <a:r>
              <a:rPr lang="en-CA" dirty="0"/>
              <a:t>Accurate domain </a:t>
            </a:r>
            <a:r>
              <a:rPr lang="en-CA" dirty="0" smtClean="0"/>
              <a:t>definitions for all proteins in a given organism.</a:t>
            </a:r>
            <a:endParaRPr lang="en-CA" dirty="0"/>
          </a:p>
          <a:p>
            <a:pPr marL="285750" indent="-285750">
              <a:buFontTx/>
              <a:buChar char="-"/>
            </a:pPr>
            <a:r>
              <a:rPr lang="en-CA" dirty="0"/>
              <a:t>Structural templates for domains and domain-domain </a:t>
            </a:r>
            <a:r>
              <a:rPr lang="en-CA" dirty="0" smtClean="0"/>
              <a:t>interactions.</a:t>
            </a:r>
            <a:endParaRPr lang="en-CA" dirty="0"/>
          </a:p>
        </p:txBody>
      </p:sp>
      <p:sp>
        <p:nvSpPr>
          <p:cNvPr id="11" name="TextBox 10"/>
          <p:cNvSpPr txBox="1"/>
          <p:nvPr/>
        </p:nvSpPr>
        <p:spPr>
          <a:xfrm>
            <a:off x="4499992" y="4941168"/>
            <a:ext cx="4536504" cy="1754326"/>
          </a:xfrm>
          <a:prstGeom prst="rect">
            <a:avLst/>
          </a:prstGeom>
          <a:noFill/>
        </p:spPr>
        <p:txBody>
          <a:bodyPr wrap="square" rtlCol="0">
            <a:spAutoFit/>
          </a:bodyPr>
          <a:lstStyle/>
          <a:p>
            <a:r>
              <a:rPr lang="en-CA" b="1" dirty="0" smtClean="0"/>
              <a:t>ELASPIC</a:t>
            </a:r>
            <a:endParaRPr lang="en-CA" b="1" dirty="0" smtClean="0"/>
          </a:p>
          <a:p>
            <a:pPr marL="285750" indent="-285750">
              <a:buFontTx/>
              <a:buChar char="-"/>
            </a:pPr>
            <a:r>
              <a:rPr lang="en-CA" dirty="0" smtClean="0"/>
              <a:t>Homology </a:t>
            </a:r>
            <a:r>
              <a:rPr lang="en-CA" dirty="0"/>
              <a:t>models of </a:t>
            </a:r>
            <a:r>
              <a:rPr lang="en-CA" dirty="0" smtClean="0"/>
              <a:t>domains </a:t>
            </a:r>
            <a:r>
              <a:rPr lang="en-CA" dirty="0"/>
              <a:t>and domain </a:t>
            </a:r>
            <a:r>
              <a:rPr lang="en-CA" dirty="0" smtClean="0"/>
              <a:t>interactions.</a:t>
            </a:r>
            <a:endParaRPr lang="en-CA" dirty="0"/>
          </a:p>
          <a:p>
            <a:pPr marL="285750" indent="-285750">
              <a:buFontTx/>
              <a:buChar char="-"/>
            </a:pPr>
            <a:r>
              <a:rPr lang="en-CA" dirty="0"/>
              <a:t>A classifier trained to predict the effect of mutations on protein stability and protein interaction affinity</a:t>
            </a:r>
            <a:r>
              <a:rPr lang="en-CA" dirty="0" smtClean="0"/>
              <a:t>.</a:t>
            </a:r>
            <a:endParaRPr lang="en-CA" dirty="0"/>
          </a:p>
        </p:txBody>
      </p:sp>
      <p:grpSp>
        <p:nvGrpSpPr>
          <p:cNvPr id="14" name="Group 13"/>
          <p:cNvGrpSpPr/>
          <p:nvPr/>
        </p:nvGrpSpPr>
        <p:grpSpPr>
          <a:xfrm>
            <a:off x="107504" y="764703"/>
            <a:ext cx="6017732" cy="4104457"/>
            <a:chOff x="107504" y="764703"/>
            <a:chExt cx="6017732" cy="4104457"/>
          </a:xfrm>
        </p:grpSpPr>
        <p:pic>
          <p:nvPicPr>
            <p:cNvPr id="13314" name="Picture 2" descr="Structural analysis of the E. coli binary interactom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0580" y="764703"/>
              <a:ext cx="5904656" cy="396972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107504" y="4607550"/>
              <a:ext cx="2581156" cy="261610"/>
            </a:xfrm>
            <a:prstGeom prst="rect">
              <a:avLst/>
            </a:prstGeom>
          </p:spPr>
          <p:txBody>
            <a:bodyPr wrap="none">
              <a:spAutoFit/>
            </a:bodyPr>
            <a:lstStyle/>
            <a:p>
              <a:r>
                <a:rPr lang="en-CA" sz="1100" dirty="0" err="1" smtClean="0"/>
                <a:t>Rajagopala</a:t>
              </a:r>
              <a:r>
                <a:rPr lang="en-CA" sz="1100" dirty="0"/>
                <a:t> </a:t>
              </a:r>
              <a:r>
                <a:rPr lang="en-CA" sz="1100" dirty="0" smtClean="0"/>
                <a:t>S. </a:t>
              </a:r>
              <a:r>
                <a:rPr lang="en-CA" sz="1100" i="1" dirty="0" smtClean="0"/>
                <a:t>et al.</a:t>
              </a:r>
              <a:r>
                <a:rPr lang="en-CA" sz="1100" dirty="0" smtClean="0"/>
                <a:t>, Nature Biotech., 2014</a:t>
              </a:r>
              <a:endParaRPr lang="en-CA" sz="1100" dirty="0"/>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Acknowledgements</a:t>
            </a:r>
            <a:endParaRPr lang="en-CA" dirty="0"/>
          </a:p>
        </p:txBody>
      </p:sp>
      <p:pic>
        <p:nvPicPr>
          <p:cNvPr id="4" name="Picture 2" descr="https://78462f86-a-311bfe43-s-sites.googlegroups.com/a/kimlab.org/www/members/IMG_1327.JPG?attachauth=ANoY7crBbUeSQjj2A9-rTac0ePO2MpAb-0AX4FZfExq11R3STMFp2F2XElKskfZpwOQ4afvWWPZYLRvqAvUxuEcoia0fbopZuDYEw9j-w_V_DiqsRTFnK5tPOzv02uUqWky2IPkMSPXyKVmJEBrZPGGN9-Ndw3fftxxfwqjcRmCVa62--IYRhBINGhf5IPqtmOnikPYRJPB8FsKL4kGMffQj7CKBb5IfiA%3D%3D&amp;attredirects=0"/>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24130" t="26873" r="43278" b="23960"/>
          <a:stretch>
            <a:fillRect/>
          </a:stretch>
        </p:blipFill>
        <p:spPr bwMode="auto">
          <a:xfrm>
            <a:off x="4228008" y="3237091"/>
            <a:ext cx="1766051" cy="17760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78462f86-a-311bfe43-s-sites.googlegroups.com/a/kimlab.org/www/members/joan4Sidhu1.jpg?attachauth=ANoY7cp5ObnABQ7NTJbshHBoaXmgAohbVbGnYEu29txrYlDcstDaQinLJGSSIndDQLGolDizh0rOt-mDLWwxYsenG2cWajJVsy1vQdQcHGQAc5u8KY_KfEuoPtFk9KkbifvMcn6WnmsbUYhC4OGcbUDbf3ozUpqHEyjkde4q2yZVqxsur1PTUUcuOUeUN3XniI-McQazK-09grrbAnFFWGGAbHQ26QOd6Q%3D%3D&amp;attredirects=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2240" y="3140968"/>
            <a:ext cx="1440160" cy="206705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210230" y="5045289"/>
            <a:ext cx="1800200" cy="338554"/>
          </a:xfrm>
          <a:prstGeom prst="rect">
            <a:avLst/>
          </a:prstGeom>
          <a:noFill/>
        </p:spPr>
        <p:txBody>
          <a:bodyPr wrap="square" rtlCol="0">
            <a:spAutoFit/>
          </a:bodyPr>
          <a:lstStyle/>
          <a:p>
            <a:pPr algn="ctr"/>
            <a:r>
              <a:rPr lang="en-CA" sz="1600" dirty="0"/>
              <a:t>Clare </a:t>
            </a:r>
            <a:r>
              <a:rPr lang="en-CA" sz="1600" dirty="0" err="1"/>
              <a:t>Juhyun</a:t>
            </a:r>
            <a:r>
              <a:rPr lang="en-CA" sz="1600" dirty="0"/>
              <a:t> </a:t>
            </a:r>
            <a:r>
              <a:rPr lang="en-CA" sz="1600" dirty="0" err="1" smtClean="0"/>
              <a:t>Jeon</a:t>
            </a:r>
            <a:endParaRPr lang="en-CA" sz="1600" dirty="0"/>
          </a:p>
        </p:txBody>
      </p:sp>
      <p:sp>
        <p:nvSpPr>
          <p:cNvPr id="8" name="TextBox 7"/>
          <p:cNvSpPr txBox="1"/>
          <p:nvPr/>
        </p:nvSpPr>
        <p:spPr>
          <a:xfrm>
            <a:off x="834480" y="1374442"/>
            <a:ext cx="3089448" cy="4862870"/>
          </a:xfrm>
          <a:prstGeom prst="rect">
            <a:avLst/>
          </a:prstGeom>
          <a:noFill/>
        </p:spPr>
        <p:txBody>
          <a:bodyPr wrap="square" rtlCol="0">
            <a:spAutoFit/>
          </a:bodyPr>
          <a:lstStyle/>
          <a:p>
            <a:r>
              <a:rPr lang="en-CA" sz="2000" b="1" dirty="0" smtClean="0"/>
              <a:t>Supervisor</a:t>
            </a:r>
            <a:r>
              <a:rPr lang="en-CA" sz="2000" dirty="0" smtClean="0"/>
              <a:t>:</a:t>
            </a:r>
            <a:endParaRPr lang="en-CA" sz="2000" dirty="0" smtClean="0"/>
          </a:p>
          <a:p>
            <a:r>
              <a:rPr lang="en-CA" sz="2000" dirty="0" smtClean="0"/>
              <a:t>Philip </a:t>
            </a:r>
            <a:r>
              <a:rPr lang="en-CA" sz="2000" dirty="0"/>
              <a:t>M. </a:t>
            </a:r>
            <a:r>
              <a:rPr lang="en-CA" sz="2000" dirty="0" smtClean="0"/>
              <a:t>Kim</a:t>
            </a:r>
            <a:endParaRPr lang="en-CA" sz="2000" dirty="0" smtClean="0"/>
          </a:p>
          <a:p>
            <a:endParaRPr lang="en-CA" dirty="0"/>
          </a:p>
          <a:p>
            <a:r>
              <a:rPr lang="en-CA" b="1" dirty="0" smtClean="0"/>
              <a:t>Members of kimlab</a:t>
            </a:r>
            <a:r>
              <a:rPr lang="en-CA" dirty="0" smtClean="0"/>
              <a:t>:</a:t>
            </a:r>
            <a:endParaRPr lang="en-CA" dirty="0" smtClean="0"/>
          </a:p>
          <a:p>
            <a:r>
              <a:rPr lang="en-CA" dirty="0" err="1"/>
              <a:t>Recep</a:t>
            </a:r>
            <a:r>
              <a:rPr lang="en-CA" dirty="0"/>
              <a:t> </a:t>
            </a:r>
            <a:r>
              <a:rPr lang="en-CA" dirty="0" err="1" smtClean="0"/>
              <a:t>Colak</a:t>
            </a:r>
            <a:endParaRPr lang="en-CA" dirty="0" smtClean="0"/>
          </a:p>
          <a:p>
            <a:r>
              <a:rPr lang="en-CA" dirty="0" err="1" smtClean="0"/>
              <a:t>Carles</a:t>
            </a:r>
            <a:r>
              <a:rPr lang="en-CA" dirty="0" smtClean="0"/>
              <a:t> </a:t>
            </a:r>
            <a:r>
              <a:rPr lang="en-CA" dirty="0" err="1" smtClean="0"/>
              <a:t>Corbi</a:t>
            </a:r>
            <a:endParaRPr lang="en-CA" dirty="0" smtClean="0"/>
          </a:p>
          <a:p>
            <a:r>
              <a:rPr lang="en-CA" dirty="0"/>
              <a:t>Michael </a:t>
            </a:r>
            <a:r>
              <a:rPr lang="en-CA" dirty="0" err="1" smtClean="0"/>
              <a:t>Garton</a:t>
            </a:r>
            <a:endParaRPr lang="en-CA" dirty="0" smtClean="0"/>
          </a:p>
          <a:p>
            <a:r>
              <a:rPr lang="en-CA" dirty="0"/>
              <a:t>Clare </a:t>
            </a:r>
            <a:r>
              <a:rPr lang="en-CA" dirty="0" err="1"/>
              <a:t>Juhyun</a:t>
            </a:r>
            <a:r>
              <a:rPr lang="en-CA" dirty="0"/>
              <a:t> </a:t>
            </a:r>
            <a:r>
              <a:rPr lang="en-CA" dirty="0" err="1" smtClean="0"/>
              <a:t>Jeon</a:t>
            </a:r>
            <a:endParaRPr lang="en-CA" dirty="0" smtClean="0"/>
          </a:p>
          <a:p>
            <a:r>
              <a:rPr lang="en-CA" dirty="0"/>
              <a:t>Mark </a:t>
            </a:r>
            <a:r>
              <a:rPr lang="en-CA" dirty="0" smtClean="0"/>
              <a:t>Sun</a:t>
            </a:r>
            <a:endParaRPr lang="en-CA" dirty="0" smtClean="0"/>
          </a:p>
          <a:p>
            <a:r>
              <a:rPr lang="en-CA" dirty="0" smtClean="0"/>
              <a:t>Joan </a:t>
            </a:r>
            <a:r>
              <a:rPr lang="en-CA" dirty="0" err="1"/>
              <a:t>Teyra</a:t>
            </a:r>
            <a:endParaRPr lang="en-CA" dirty="0"/>
          </a:p>
          <a:p>
            <a:endParaRPr lang="en-CA" dirty="0" smtClean="0"/>
          </a:p>
          <a:p>
            <a:r>
              <a:rPr lang="en-CA" b="1" dirty="0" smtClean="0"/>
              <a:t>Project students</a:t>
            </a:r>
            <a:r>
              <a:rPr lang="en-CA" dirty="0" smtClean="0"/>
              <a:t>:</a:t>
            </a:r>
            <a:endParaRPr lang="en-CA" dirty="0" smtClean="0"/>
          </a:p>
          <a:p>
            <a:r>
              <a:rPr lang="en-CA" dirty="0" err="1"/>
              <a:t>Niklas</a:t>
            </a:r>
            <a:r>
              <a:rPr lang="en-CA" dirty="0"/>
              <a:t> </a:t>
            </a:r>
            <a:r>
              <a:rPr lang="en-CA" dirty="0" smtClean="0"/>
              <a:t>Berliner</a:t>
            </a:r>
            <a:endParaRPr lang="en-CA" dirty="0" smtClean="0"/>
          </a:p>
          <a:p>
            <a:r>
              <a:rPr lang="en-CA" dirty="0"/>
              <a:t>Andres Felipe </a:t>
            </a:r>
            <a:r>
              <a:rPr lang="en-CA" dirty="0" err="1"/>
              <a:t>Giraldo</a:t>
            </a:r>
            <a:r>
              <a:rPr lang="en-CA" dirty="0"/>
              <a:t> </a:t>
            </a:r>
            <a:r>
              <a:rPr lang="en-CA" dirty="0" err="1" smtClean="0"/>
              <a:t>Forero</a:t>
            </a:r>
            <a:endParaRPr lang="en-CA" dirty="0" smtClean="0"/>
          </a:p>
          <a:p>
            <a:r>
              <a:rPr lang="en-CA" dirty="0" err="1"/>
              <a:t>Hanif</a:t>
            </a:r>
            <a:r>
              <a:rPr lang="en-CA" dirty="0"/>
              <a:t> </a:t>
            </a:r>
            <a:r>
              <a:rPr lang="en-CA" dirty="0" err="1" smtClean="0"/>
              <a:t>Jetha</a:t>
            </a:r>
            <a:endParaRPr lang="en-CA" dirty="0" smtClean="0"/>
          </a:p>
          <a:p>
            <a:r>
              <a:rPr lang="en-CA" dirty="0"/>
              <a:t>Sebastian </a:t>
            </a:r>
            <a:r>
              <a:rPr lang="en-CA" dirty="0" smtClean="0"/>
              <a:t>Garcia Lopez </a:t>
            </a:r>
            <a:endParaRPr lang="en-CA" dirty="0" smtClean="0"/>
          </a:p>
          <a:p>
            <a:r>
              <a:rPr lang="en-CA" dirty="0" smtClean="0"/>
              <a:t>Daniel </a:t>
            </a:r>
            <a:r>
              <a:rPr lang="en-CA" dirty="0" err="1" smtClean="0"/>
              <a:t>Witvliet</a:t>
            </a:r>
            <a:endParaRPr lang="en-CA" dirty="0"/>
          </a:p>
        </p:txBody>
      </p:sp>
      <p:sp>
        <p:nvSpPr>
          <p:cNvPr id="11" name="TextBox 10"/>
          <p:cNvSpPr txBox="1"/>
          <p:nvPr/>
        </p:nvSpPr>
        <p:spPr>
          <a:xfrm>
            <a:off x="6874526" y="5211343"/>
            <a:ext cx="1155588" cy="338554"/>
          </a:xfrm>
          <a:prstGeom prst="rect">
            <a:avLst/>
          </a:prstGeom>
          <a:noFill/>
        </p:spPr>
        <p:txBody>
          <a:bodyPr wrap="square" rtlCol="0">
            <a:spAutoFit/>
          </a:bodyPr>
          <a:lstStyle/>
          <a:p>
            <a:pPr algn="ctr"/>
            <a:r>
              <a:rPr lang="en-CA" sz="1600" dirty="0"/>
              <a:t>Joan </a:t>
            </a:r>
            <a:r>
              <a:rPr lang="en-CA" sz="1600" dirty="0" err="1"/>
              <a:t>Teyra</a:t>
            </a:r>
            <a:endParaRPr lang="en-CA" sz="1600" dirty="0"/>
          </a:p>
        </p:txBody>
      </p:sp>
      <p:pic>
        <p:nvPicPr>
          <p:cNvPr id="10242" name="Picture 2" descr="Kim Laboratory Websit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6254" y="1743919"/>
            <a:ext cx="3295650" cy="95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Predicting the effect of CORE mutations</a:t>
            </a:r>
            <a:endParaRPr lang="en-CA" dirty="0"/>
          </a:p>
        </p:txBody>
      </p:sp>
      <p:pic>
        <p:nvPicPr>
          <p:cNvPr id="1028" name="Picture 4" descr="https://lh5.googleusercontent.com/q9uelDZHzogfdge9PpIEQCAu0LcMFfjRw41keR1-HOGAr-BzpyoxWiWOzAw9LXZzd-9ImqO3GHWU8L9K1cfMMBLKZPIaCcTkKxzJJIYbT6y3GAM0c2GxOYYKQ4gtQzAbfeV2V5c"/>
          <p:cNvPicPr>
            <a:picLocks noChangeAspect="1" noChangeArrowheads="1"/>
          </p:cNvPicPr>
          <p:nvPr/>
        </p:nvPicPr>
        <p:blipFill rotWithShape="1">
          <a:blip r:embed="rId1">
            <a:extLst>
              <a:ext uri="{28A0092B-C50C-407E-A947-70E740481C1C}">
                <a14:useLocalDpi xmlns:a14="http://schemas.microsoft.com/office/drawing/2010/main" val="0"/>
              </a:ext>
            </a:extLst>
          </a:blip>
          <a:srcRect l="126" r="49874" b="49133"/>
          <a:stretch>
            <a:fillRect/>
          </a:stretch>
        </p:blipFill>
        <p:spPr bwMode="auto">
          <a:xfrm>
            <a:off x="251520" y="1233931"/>
            <a:ext cx="5832648" cy="536342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lh6.googleusercontent.com/bk8738NqFtbVJR3OWcGZHSzM7IrGfiYaH01rAh9VtfhsZZ2SkIow4skUwDLNm-v2x1O3z9yuuyoaIYt6p_SmxVMV47u_2cuDHHvzgYRVbfMT5rXf_g1VWyZ_uKxtmUEqoRK1bbE"/>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r="7067" b="50000"/>
          <a:stretch>
            <a:fillRect/>
          </a:stretch>
        </p:blipFill>
        <p:spPr bwMode="auto">
          <a:xfrm>
            <a:off x="6240644" y="908720"/>
            <a:ext cx="2748603" cy="223224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6398579" y="3741211"/>
            <a:ext cx="2590668" cy="2592288"/>
            <a:chOff x="6365105" y="3861048"/>
            <a:chExt cx="2599383" cy="2601008"/>
          </a:xfrm>
        </p:grpSpPr>
        <p:pic>
          <p:nvPicPr>
            <p:cNvPr id="1030" name="Picture 6" descr="https://lh3.googleusercontent.com/vl96NiXuidqqKoirAYeuvvVlnKF0jeAkTVs73D-bCM_FLLm5DH6OLppG9jfsPIYdh6YPQi_w9ut_fMlPR8h-TmbNudAzTgWXjbuI3W4CRzgCjs1zFwhdChQdbCRo75qqARerg4c"/>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000" b="50000"/>
            <a:stretch>
              <a:fillRect/>
            </a:stretch>
          </p:blipFill>
          <p:spPr bwMode="auto">
            <a:xfrm>
              <a:off x="6365105" y="3861048"/>
              <a:ext cx="2599383" cy="26010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657864" y="4022478"/>
              <a:ext cx="1056700" cy="369332"/>
            </a:xfrm>
            <a:prstGeom prst="rect">
              <a:avLst/>
            </a:prstGeom>
            <a:noFill/>
          </p:spPr>
          <p:txBody>
            <a:bodyPr wrap="none" rtlCol="0">
              <a:spAutoFit/>
            </a:bodyPr>
            <a:lstStyle/>
            <a:p>
              <a:r>
                <a:rPr lang="en-CA" dirty="0" smtClean="0"/>
                <a:t>R</a:t>
              </a:r>
              <a:r>
                <a:rPr lang="en-CA" baseline="30000" dirty="0" smtClean="0"/>
                <a:t>2</a:t>
              </a:r>
              <a:r>
                <a:rPr lang="en-CA" dirty="0" smtClean="0"/>
                <a:t> = 0.46</a:t>
              </a:r>
              <a:endParaRPr lang="en-CA" dirty="0"/>
            </a:p>
          </p:txBody>
        </p:sp>
      </p:gr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Predicting the effect of INTERFACE mutations</a:t>
            </a:r>
            <a:endParaRPr lang="en-CA" dirty="0"/>
          </a:p>
        </p:txBody>
      </p:sp>
      <p:pic>
        <p:nvPicPr>
          <p:cNvPr id="3" name="Picture 2" descr="https://lh6.googleusercontent.com/bk8738NqFtbVJR3OWcGZHSzM7IrGfiYaH01rAh9VtfhsZZ2SkIow4skUwDLNm-v2x1O3z9yuuyoaIYt6p_SmxVMV47u_2cuDHHvzgYRVbfMT5rXf_g1VWyZ_uKxtmUEqoRK1bbE"/>
          <p:cNvPicPr>
            <a:picLocks noChangeAspect="1" noChangeArrowheads="1"/>
          </p:cNvPicPr>
          <p:nvPr/>
        </p:nvPicPr>
        <p:blipFill rotWithShape="1">
          <a:blip r:embed="rId1">
            <a:extLst>
              <a:ext uri="{28A0092B-C50C-407E-A947-70E740481C1C}">
                <a14:useLocalDpi xmlns:a14="http://schemas.microsoft.com/office/drawing/2010/main" val="0"/>
              </a:ext>
            </a:extLst>
          </a:blip>
          <a:srcRect l="50000" t="50000"/>
          <a:stretch>
            <a:fillRect/>
          </a:stretch>
        </p:blipFill>
        <p:spPr bwMode="auto">
          <a:xfrm>
            <a:off x="5894163" y="908720"/>
            <a:ext cx="3142333" cy="2191306"/>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C:\Files\KimLab\documents\presentations\lab-meetings\15-03-21\feature_importances_v2.png"/>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t="50000"/>
          <a:stretch>
            <a:fillRect/>
          </a:stretch>
        </p:blipFill>
        <p:spPr bwMode="auto">
          <a:xfrm>
            <a:off x="251520" y="1412776"/>
            <a:ext cx="5544616" cy="49333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lh3.googleusercontent.com/vl96NiXuidqqKoirAYeuvvVlnKF0jeAkTVs73D-bCM_FLLm5DH6OLppG9jfsPIYdh6YPQi_w9ut_fMlPR8h-TmbNudAzTgWXjbuI3W4CRzgCjs1zFwhdChQdbCRo75qqARerg4c"/>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000" t="49978" b="22"/>
          <a:stretch>
            <a:fillRect/>
          </a:stretch>
        </p:blipFill>
        <p:spPr bwMode="auto">
          <a:xfrm>
            <a:off x="6373820" y="3717032"/>
            <a:ext cx="2590668" cy="259228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690356" y="3902100"/>
            <a:ext cx="1018227" cy="369332"/>
          </a:xfrm>
          <a:prstGeom prst="rect">
            <a:avLst/>
          </a:prstGeom>
          <a:noFill/>
        </p:spPr>
        <p:txBody>
          <a:bodyPr wrap="none" rtlCol="0">
            <a:spAutoFit/>
          </a:bodyPr>
          <a:lstStyle/>
          <a:p>
            <a:r>
              <a:rPr lang="en-CA" dirty="0" smtClean="0"/>
              <a:t>R</a:t>
            </a:r>
            <a:r>
              <a:rPr lang="en-CA" baseline="30000" dirty="0" smtClean="0"/>
              <a:t>2</a:t>
            </a:r>
            <a:r>
              <a:rPr lang="en-CA" dirty="0" smtClean="0"/>
              <a:t> = 0.55</a:t>
            </a:r>
            <a:endParaRPr lang="en-CA"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ELASPIC documentation</a:t>
            </a:r>
            <a:endParaRPr lang="en-CA" dirty="0"/>
          </a:p>
        </p:txBody>
      </p:sp>
      <p:pic>
        <p:nvPicPr>
          <p:cNvPr id="5126" name="Picture 6">
            <a:hlinkClick r:id="rId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705" y="1124744"/>
            <a:ext cx="7758590" cy="5241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2699792" y="4531199"/>
            <a:ext cx="3251727" cy="2426193"/>
            <a:chOff x="3671900" y="4812808"/>
            <a:chExt cx="1800200" cy="1343173"/>
          </a:xfrm>
        </p:grpSpPr>
        <p:pic>
          <p:nvPicPr>
            <p:cNvPr id="7" name="Picture 2" descr="Interactome3D provides structural annotation of interactomes"/>
            <p:cNvPicPr>
              <a:picLocks noChangeAspect="1" noChangeArrowheads="1"/>
            </p:cNvPicPr>
            <p:nvPr/>
          </p:nvPicPr>
          <p:blipFill rotWithShape="1">
            <a:blip r:embed="rId1">
              <a:extLst>
                <a:ext uri="{28A0092B-C50C-407E-A947-70E740481C1C}">
                  <a14:useLocalDpi xmlns:a14="http://schemas.microsoft.com/office/drawing/2010/main" val="0"/>
                </a:ext>
              </a:extLst>
            </a:blip>
            <a:srcRect t="2778" b="2705"/>
            <a:stretch>
              <a:fillRect/>
            </a:stretch>
          </p:blipFill>
          <p:spPr bwMode="auto">
            <a:xfrm>
              <a:off x="3671900" y="4812808"/>
              <a:ext cx="1800200" cy="11843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732447" y="5973937"/>
              <a:ext cx="1679106" cy="182044"/>
            </a:xfrm>
            <a:prstGeom prst="rect">
              <a:avLst/>
            </a:prstGeom>
            <a:noFill/>
          </p:spPr>
          <p:txBody>
            <a:bodyPr wrap="square" rtlCol="0">
              <a:spAutoFit/>
            </a:bodyPr>
            <a:lstStyle/>
            <a:p>
              <a:pPr algn="ctr"/>
              <a:r>
                <a:rPr lang="en-CA" sz="900" dirty="0" smtClean="0"/>
                <a:t>interactome3d.irbbarcelona.org</a:t>
              </a:r>
              <a:endParaRPr lang="en-CA" sz="900" dirty="0"/>
            </a:p>
          </p:txBody>
        </p:sp>
      </p:grpSp>
      <p:sp>
        <p:nvSpPr>
          <p:cNvPr id="6" name="Rectangle 5"/>
          <p:cNvSpPr/>
          <p:nvPr/>
        </p:nvSpPr>
        <p:spPr>
          <a:xfrm>
            <a:off x="2483768" y="764703"/>
            <a:ext cx="4227998" cy="3664857"/>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u="sng" dirty="0" smtClean="0">
                <a:solidFill>
                  <a:schemeClr val="tx1"/>
                </a:solidFill>
              </a:rPr>
              <a:t>ELASPIC pipeline</a:t>
            </a:r>
            <a:endParaRPr lang="en-CA" sz="2400" u="sng" dirty="0" smtClean="0">
              <a:solidFill>
                <a:schemeClr val="tx1"/>
              </a:solidFill>
            </a:endParaRPr>
          </a:p>
          <a:p>
            <a:r>
              <a:rPr lang="en-CA" dirty="0" smtClean="0">
                <a:solidFill>
                  <a:schemeClr val="tx1"/>
                </a:solidFill>
              </a:rPr>
              <a:t>For every domain in every </a:t>
            </a:r>
            <a:r>
              <a:rPr lang="en-CA" dirty="0" err="1" smtClean="0">
                <a:solidFill>
                  <a:schemeClr val="tx1"/>
                </a:solidFill>
              </a:rPr>
              <a:t>Uniprot</a:t>
            </a:r>
            <a:r>
              <a:rPr lang="en-CA" dirty="0" smtClean="0">
                <a:solidFill>
                  <a:schemeClr val="tx1"/>
                </a:solidFill>
              </a:rPr>
              <a:t>:</a:t>
            </a:r>
            <a:endParaRPr lang="en-CA" dirty="0" smtClean="0">
              <a:solidFill>
                <a:schemeClr val="tx1"/>
              </a:solidFill>
            </a:endParaRPr>
          </a:p>
          <a:p>
            <a:pPr marL="514350" indent="-514350">
              <a:buFontTx/>
              <a:buAutoNum type="arabicParenBoth"/>
            </a:pPr>
            <a:r>
              <a:rPr lang="en-CA" dirty="0" smtClean="0">
                <a:solidFill>
                  <a:schemeClr val="tx1"/>
                </a:solidFill>
              </a:rPr>
              <a:t>Find a structural template for every </a:t>
            </a:r>
            <a:r>
              <a:rPr lang="en-CA" dirty="0" err="1" smtClean="0">
                <a:solidFill>
                  <a:schemeClr val="tx1"/>
                </a:solidFill>
              </a:rPr>
              <a:t>PDBfam</a:t>
            </a:r>
            <a:r>
              <a:rPr lang="en-CA" dirty="0" smtClean="0">
                <a:solidFill>
                  <a:schemeClr val="tx1"/>
                </a:solidFill>
              </a:rPr>
              <a:t> domain in </a:t>
            </a:r>
            <a:r>
              <a:rPr lang="en-CA" dirty="0" err="1" smtClean="0">
                <a:solidFill>
                  <a:schemeClr val="tx1"/>
                </a:solidFill>
              </a:rPr>
              <a:t>Uniprot</a:t>
            </a:r>
            <a:endParaRPr lang="en-CA" dirty="0" smtClean="0">
              <a:solidFill>
                <a:schemeClr val="tx1"/>
              </a:solidFill>
            </a:endParaRPr>
          </a:p>
          <a:p>
            <a:pPr marL="514350" indent="-514350">
              <a:buAutoNum type="arabicParenBoth"/>
            </a:pPr>
            <a:r>
              <a:rPr lang="en-CA" dirty="0" smtClean="0">
                <a:solidFill>
                  <a:schemeClr val="tx1"/>
                </a:solidFill>
              </a:rPr>
              <a:t>Filter the PPI network, keeping interactions for which a domain-domain contact structure is available</a:t>
            </a:r>
            <a:endParaRPr lang="en-CA" dirty="0" smtClean="0">
              <a:solidFill>
                <a:schemeClr val="tx1"/>
              </a:solidFill>
            </a:endParaRPr>
          </a:p>
          <a:p>
            <a:pPr marL="514350" indent="-514350">
              <a:buAutoNum type="arabicParenBoth"/>
            </a:pPr>
            <a:r>
              <a:rPr lang="en-CA" dirty="0" smtClean="0">
                <a:solidFill>
                  <a:schemeClr val="tx1"/>
                </a:solidFill>
              </a:rPr>
              <a:t>Create homology models for single domains or domain-domain pairs</a:t>
            </a:r>
            <a:endParaRPr lang="en-CA" dirty="0" smtClean="0">
              <a:solidFill>
                <a:schemeClr val="tx1"/>
              </a:solidFill>
            </a:endParaRPr>
          </a:p>
          <a:p>
            <a:pPr marL="514350" indent="-514350">
              <a:buAutoNum type="arabicParenBoth"/>
            </a:pPr>
            <a:r>
              <a:rPr lang="en-CA" dirty="0" smtClean="0">
                <a:solidFill>
                  <a:schemeClr val="tx1"/>
                </a:solidFill>
              </a:rPr>
              <a:t>Compile a list of biophysical and biochemical properties (for each mutation)</a:t>
            </a:r>
            <a:endParaRPr lang="en-CA" dirty="0" smtClean="0">
              <a:solidFill>
                <a:schemeClr val="tx1"/>
              </a:solidFill>
            </a:endParaRPr>
          </a:p>
          <a:p>
            <a:pPr marL="514350" indent="-514350">
              <a:buAutoNum type="arabicParenBoth"/>
            </a:pPr>
            <a:r>
              <a:rPr lang="en-CA" dirty="0">
                <a:solidFill>
                  <a:schemeClr val="tx1"/>
                </a:solidFill>
              </a:rPr>
              <a:t>Predict </a:t>
            </a:r>
            <a:r>
              <a:rPr lang="en-CA" dirty="0" smtClean="0">
                <a:solidFill>
                  <a:schemeClr val="tx1"/>
                </a:solidFill>
              </a:rPr>
              <a:t>the ∆∆</a:t>
            </a:r>
            <a:r>
              <a:rPr lang="en-CA" dirty="0">
                <a:solidFill>
                  <a:schemeClr val="tx1"/>
                </a:solidFill>
              </a:rPr>
              <a:t>G </a:t>
            </a:r>
            <a:r>
              <a:rPr lang="en-CA" dirty="0" smtClean="0">
                <a:solidFill>
                  <a:schemeClr val="tx1"/>
                </a:solidFill>
              </a:rPr>
              <a:t>of the mutation</a:t>
            </a:r>
          </a:p>
        </p:txBody>
      </p:sp>
      <p:sp>
        <p:nvSpPr>
          <p:cNvPr id="16" name="TextBox 15"/>
          <p:cNvSpPr txBox="1"/>
          <p:nvPr/>
        </p:nvSpPr>
        <p:spPr>
          <a:xfrm>
            <a:off x="7218039" y="1280954"/>
            <a:ext cx="1758485" cy="1015663"/>
          </a:xfrm>
          <a:prstGeom prst="rect">
            <a:avLst/>
          </a:prstGeom>
          <a:noFill/>
          <a:ln w="19050">
            <a:solidFill>
              <a:schemeClr val="accent4"/>
            </a:solidFill>
          </a:ln>
        </p:spPr>
        <p:txBody>
          <a:bodyPr wrap="square" rtlCol="0">
            <a:spAutoFit/>
          </a:bodyPr>
          <a:lstStyle/>
          <a:p>
            <a:pPr algn="ctr"/>
            <a:r>
              <a:rPr lang="en-CA" sz="2000" dirty="0" smtClean="0"/>
              <a:t>Mutation ∆∆G of domain folding</a:t>
            </a:r>
            <a:endParaRPr lang="en-CA" sz="2000" dirty="0"/>
          </a:p>
        </p:txBody>
      </p:sp>
      <p:sp>
        <p:nvSpPr>
          <p:cNvPr id="17" name="TextBox 16"/>
          <p:cNvSpPr txBox="1"/>
          <p:nvPr/>
        </p:nvSpPr>
        <p:spPr>
          <a:xfrm>
            <a:off x="7218038" y="3342766"/>
            <a:ext cx="1758485" cy="1015663"/>
          </a:xfrm>
          <a:prstGeom prst="rect">
            <a:avLst/>
          </a:prstGeom>
          <a:noFill/>
          <a:ln w="19050">
            <a:solidFill>
              <a:schemeClr val="accent4"/>
            </a:solidFill>
          </a:ln>
        </p:spPr>
        <p:txBody>
          <a:bodyPr wrap="square" rtlCol="0">
            <a:spAutoFit/>
          </a:bodyPr>
          <a:lstStyle/>
          <a:p>
            <a:pPr algn="ctr"/>
            <a:r>
              <a:rPr lang="en-CA" sz="2000" dirty="0" smtClean="0"/>
              <a:t>Mutation ∆∆G of protein interaction</a:t>
            </a:r>
            <a:endParaRPr lang="en-CA" sz="2000" dirty="0"/>
          </a:p>
        </p:txBody>
      </p:sp>
      <p:cxnSp>
        <p:nvCxnSpPr>
          <p:cNvPr id="19" name="Straight Arrow Connector 18"/>
          <p:cNvCxnSpPr>
            <a:stCxn id="6" idx="3"/>
            <a:endCxn id="16" idx="1"/>
          </p:cNvCxnSpPr>
          <p:nvPr/>
        </p:nvCxnSpPr>
        <p:spPr>
          <a:xfrm flipV="1">
            <a:off x="6711766" y="1788786"/>
            <a:ext cx="506273" cy="808346"/>
          </a:xfrm>
          <a:prstGeom prst="straightConnector1">
            <a:avLst/>
          </a:prstGeom>
          <a:ln w="1270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6" idx="3"/>
            <a:endCxn id="17" idx="1"/>
          </p:cNvCxnSpPr>
          <p:nvPr/>
        </p:nvCxnSpPr>
        <p:spPr>
          <a:xfrm>
            <a:off x="6711766" y="2597132"/>
            <a:ext cx="506272" cy="1253466"/>
          </a:xfrm>
          <a:prstGeom prst="straightConnector1">
            <a:avLst/>
          </a:prstGeom>
          <a:ln w="127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61509" y="4149080"/>
            <a:ext cx="1818203" cy="1323439"/>
          </a:xfrm>
          <a:prstGeom prst="rect">
            <a:avLst/>
          </a:prstGeom>
          <a:noFill/>
          <a:ln>
            <a:solidFill>
              <a:schemeClr val="accent4"/>
            </a:solidFill>
          </a:ln>
        </p:spPr>
        <p:txBody>
          <a:bodyPr wrap="square" rtlCol="0">
            <a:spAutoFit/>
          </a:bodyPr>
          <a:lstStyle/>
          <a:p>
            <a:pPr algn="ctr"/>
            <a:r>
              <a:rPr lang="en-CA" sz="2000" u="sng" dirty="0" smtClean="0"/>
              <a:t>Domain contact structures:</a:t>
            </a:r>
            <a:endParaRPr lang="en-CA" sz="2000" u="sng" dirty="0" smtClean="0"/>
          </a:p>
          <a:p>
            <a:pPr algn="ctr"/>
            <a:r>
              <a:rPr lang="en-CA" sz="2000" dirty="0" smtClean="0"/>
              <a:t>SCOWLP / </a:t>
            </a:r>
            <a:r>
              <a:rPr lang="en-CA" sz="2000" dirty="0" err="1" smtClean="0"/>
              <a:t>PDBFam</a:t>
            </a:r>
            <a:endParaRPr lang="en-CA" sz="2000" dirty="0"/>
          </a:p>
        </p:txBody>
      </p:sp>
      <p:sp>
        <p:nvSpPr>
          <p:cNvPr id="30" name="Rectangle 29"/>
          <p:cNvSpPr/>
          <p:nvPr/>
        </p:nvSpPr>
        <p:spPr>
          <a:xfrm>
            <a:off x="161509" y="764703"/>
            <a:ext cx="1818203" cy="1015663"/>
          </a:xfrm>
          <a:prstGeom prst="rect">
            <a:avLst/>
          </a:prstGeom>
          <a:ln>
            <a:solidFill>
              <a:schemeClr val="accent4"/>
            </a:solidFill>
          </a:ln>
        </p:spPr>
        <p:txBody>
          <a:bodyPr wrap="square">
            <a:spAutoFit/>
          </a:bodyPr>
          <a:lstStyle/>
          <a:p>
            <a:pPr algn="ctr"/>
            <a:r>
              <a:rPr lang="en-CA" sz="2000" u="sng" dirty="0"/>
              <a:t>Correct domain boundaries:</a:t>
            </a:r>
            <a:endParaRPr lang="en-CA" sz="2000" u="sng" dirty="0"/>
          </a:p>
          <a:p>
            <a:pPr algn="ctr"/>
            <a:r>
              <a:rPr lang="en-CA" sz="2000" dirty="0" err="1"/>
              <a:t>PDBFam</a:t>
            </a:r>
            <a:endParaRPr lang="en-CA" sz="2000" dirty="0"/>
          </a:p>
        </p:txBody>
      </p:sp>
      <p:sp>
        <p:nvSpPr>
          <p:cNvPr id="33" name="Rectangle 32"/>
          <p:cNvSpPr/>
          <p:nvPr/>
        </p:nvSpPr>
        <p:spPr>
          <a:xfrm>
            <a:off x="161509" y="2924944"/>
            <a:ext cx="1818203" cy="1015663"/>
          </a:xfrm>
          <a:prstGeom prst="rect">
            <a:avLst/>
          </a:prstGeom>
          <a:ln>
            <a:solidFill>
              <a:srgbClr val="7030A0"/>
            </a:solidFill>
          </a:ln>
        </p:spPr>
        <p:txBody>
          <a:bodyPr wrap="square">
            <a:spAutoFit/>
          </a:bodyPr>
          <a:lstStyle/>
          <a:p>
            <a:pPr algn="ctr"/>
            <a:r>
              <a:rPr lang="en-CA" sz="2000" u="sng" dirty="0" smtClean="0"/>
              <a:t>Domain structures:</a:t>
            </a:r>
            <a:endParaRPr lang="en-CA" sz="2000" u="sng" dirty="0" smtClean="0"/>
          </a:p>
          <a:p>
            <a:pPr algn="ctr"/>
            <a:r>
              <a:rPr lang="en-CA" sz="2000" dirty="0"/>
              <a:t>PDB </a:t>
            </a:r>
            <a:r>
              <a:rPr lang="en-CA" sz="2000" dirty="0" smtClean="0"/>
              <a:t>/ </a:t>
            </a:r>
            <a:r>
              <a:rPr lang="en-CA" sz="2000" dirty="0" err="1" smtClean="0"/>
              <a:t>PDBfam</a:t>
            </a:r>
            <a:endParaRPr lang="en-CA" sz="2000" dirty="0" smtClean="0"/>
          </a:p>
        </p:txBody>
      </p:sp>
      <p:sp>
        <p:nvSpPr>
          <p:cNvPr id="34" name="Rectangle 33"/>
          <p:cNvSpPr/>
          <p:nvPr/>
        </p:nvSpPr>
        <p:spPr>
          <a:xfrm>
            <a:off x="161509" y="1981288"/>
            <a:ext cx="1818203" cy="707886"/>
          </a:xfrm>
          <a:prstGeom prst="rect">
            <a:avLst/>
          </a:prstGeom>
          <a:ln>
            <a:solidFill>
              <a:schemeClr val="accent4"/>
            </a:solidFill>
          </a:ln>
        </p:spPr>
        <p:txBody>
          <a:bodyPr wrap="square">
            <a:spAutoFit/>
          </a:bodyPr>
          <a:lstStyle/>
          <a:p>
            <a:pPr algn="ctr"/>
            <a:r>
              <a:rPr lang="en-CA" sz="2000" u="sng" dirty="0"/>
              <a:t>PPI network:</a:t>
            </a:r>
            <a:endParaRPr lang="en-CA" sz="2000" u="sng" dirty="0"/>
          </a:p>
          <a:p>
            <a:pPr algn="ctr"/>
            <a:r>
              <a:rPr lang="en-CA" sz="2000" dirty="0"/>
              <a:t>Hippie</a:t>
            </a:r>
          </a:p>
        </p:txBody>
      </p:sp>
      <p:cxnSp>
        <p:nvCxnSpPr>
          <p:cNvPr id="43" name="Straight Arrow Connector 42"/>
          <p:cNvCxnSpPr>
            <a:stCxn id="30" idx="3"/>
            <a:endCxn id="6" idx="1"/>
          </p:cNvCxnSpPr>
          <p:nvPr/>
        </p:nvCxnSpPr>
        <p:spPr>
          <a:xfrm>
            <a:off x="1979712" y="1272535"/>
            <a:ext cx="504056" cy="1324597"/>
          </a:xfrm>
          <a:prstGeom prst="straightConnector1">
            <a:avLst/>
          </a:prstGeom>
          <a:ln w="1270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4" idx="3"/>
            <a:endCxn id="6" idx="1"/>
          </p:cNvCxnSpPr>
          <p:nvPr/>
        </p:nvCxnSpPr>
        <p:spPr>
          <a:xfrm>
            <a:off x="1979712" y="2335231"/>
            <a:ext cx="504056" cy="261901"/>
          </a:xfrm>
          <a:prstGeom prst="straightConnector1">
            <a:avLst/>
          </a:prstGeom>
          <a:ln w="1270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3" idx="3"/>
            <a:endCxn id="6" idx="1"/>
          </p:cNvCxnSpPr>
          <p:nvPr/>
        </p:nvCxnSpPr>
        <p:spPr>
          <a:xfrm flipV="1">
            <a:off x="1979712" y="2597132"/>
            <a:ext cx="504056" cy="835644"/>
          </a:xfrm>
          <a:prstGeom prst="straightConnector1">
            <a:avLst/>
          </a:prstGeom>
          <a:ln w="1270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2" idx="3"/>
            <a:endCxn id="6" idx="1"/>
          </p:cNvCxnSpPr>
          <p:nvPr/>
        </p:nvCxnSpPr>
        <p:spPr>
          <a:xfrm flipV="1">
            <a:off x="1979712" y="2597132"/>
            <a:ext cx="504056" cy="2213668"/>
          </a:xfrm>
          <a:prstGeom prst="straightConnector1">
            <a:avLst/>
          </a:prstGeom>
          <a:ln w="127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198" name="TextBox 197"/>
          <p:cNvSpPr txBox="1"/>
          <p:nvPr/>
        </p:nvSpPr>
        <p:spPr>
          <a:xfrm>
            <a:off x="6444208" y="4581128"/>
            <a:ext cx="2508630" cy="1015663"/>
          </a:xfrm>
          <a:prstGeom prst="rect">
            <a:avLst/>
          </a:prstGeom>
          <a:noFill/>
          <a:ln>
            <a:solidFill>
              <a:schemeClr val="accent4"/>
            </a:solidFill>
          </a:ln>
        </p:spPr>
        <p:txBody>
          <a:bodyPr wrap="square" rtlCol="0">
            <a:spAutoFit/>
          </a:bodyPr>
          <a:lstStyle/>
          <a:p>
            <a:r>
              <a:rPr lang="en-CA" sz="2000" dirty="0" smtClean="0"/>
              <a:t>- Tissue-specific PPI networks (splicing and expression levels)</a:t>
            </a:r>
          </a:p>
        </p:txBody>
      </p:sp>
      <p:sp>
        <p:nvSpPr>
          <p:cNvPr id="203" name="Rectangle 202"/>
          <p:cNvSpPr/>
          <p:nvPr/>
        </p:nvSpPr>
        <p:spPr>
          <a:xfrm>
            <a:off x="6444209" y="5750099"/>
            <a:ext cx="2508630" cy="923330"/>
          </a:xfrm>
          <a:prstGeom prst="rect">
            <a:avLst/>
          </a:prstGeom>
          <a:ln>
            <a:solidFill>
              <a:schemeClr val="accent4"/>
            </a:solidFill>
          </a:ln>
        </p:spPr>
        <p:txBody>
          <a:bodyPr wrap="square">
            <a:spAutoFit/>
          </a:bodyPr>
          <a:lstStyle/>
          <a:p>
            <a:r>
              <a:rPr lang="en-CA" dirty="0"/>
              <a:t>- </a:t>
            </a:r>
            <a:r>
              <a:rPr lang="en-CA" dirty="0" smtClean="0"/>
              <a:t>Protein function and phenotypic </a:t>
            </a:r>
            <a:r>
              <a:rPr lang="en-CA" dirty="0"/>
              <a:t>effect of mutations</a:t>
            </a:r>
          </a:p>
        </p:txBody>
      </p:sp>
      <p:cxnSp>
        <p:nvCxnSpPr>
          <p:cNvPr id="205" name="Straight Arrow Connector 204"/>
          <p:cNvCxnSpPr>
            <a:stCxn id="7" idx="3"/>
            <a:endCxn id="198" idx="1"/>
          </p:cNvCxnSpPr>
          <p:nvPr/>
        </p:nvCxnSpPr>
        <p:spPr>
          <a:xfrm flipV="1">
            <a:off x="5951519" y="5088960"/>
            <a:ext cx="492689" cy="511915"/>
          </a:xfrm>
          <a:prstGeom prst="straightConnector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a:stCxn id="7" idx="3"/>
            <a:endCxn id="203" idx="1"/>
          </p:cNvCxnSpPr>
          <p:nvPr/>
        </p:nvCxnSpPr>
        <p:spPr>
          <a:xfrm>
            <a:off x="5951519" y="5600875"/>
            <a:ext cx="492690" cy="610889"/>
          </a:xfrm>
          <a:prstGeom prst="straightConnector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208" name="TextBox 207"/>
          <p:cNvSpPr txBox="1"/>
          <p:nvPr/>
        </p:nvSpPr>
        <p:spPr>
          <a:xfrm>
            <a:off x="7218039" y="764704"/>
            <a:ext cx="1758485" cy="400110"/>
          </a:xfrm>
          <a:prstGeom prst="rect">
            <a:avLst/>
          </a:prstGeom>
          <a:noFill/>
          <a:ln>
            <a:solidFill>
              <a:schemeClr val="accent4"/>
            </a:solidFill>
          </a:ln>
        </p:spPr>
        <p:txBody>
          <a:bodyPr wrap="square" rtlCol="0">
            <a:spAutoFit/>
          </a:bodyPr>
          <a:lstStyle/>
          <a:p>
            <a:pPr algn="ctr"/>
            <a:r>
              <a:rPr lang="en-CA" sz="2000" dirty="0" smtClean="0"/>
              <a:t>∆G of domain</a:t>
            </a:r>
            <a:endParaRPr lang="en-CA" sz="2000" dirty="0"/>
          </a:p>
        </p:txBody>
      </p:sp>
      <p:sp>
        <p:nvSpPr>
          <p:cNvPr id="209" name="TextBox 208"/>
          <p:cNvSpPr txBox="1"/>
          <p:nvPr/>
        </p:nvSpPr>
        <p:spPr>
          <a:xfrm>
            <a:off x="7218039" y="2564904"/>
            <a:ext cx="1758485" cy="707886"/>
          </a:xfrm>
          <a:prstGeom prst="rect">
            <a:avLst/>
          </a:prstGeom>
          <a:noFill/>
          <a:ln>
            <a:solidFill>
              <a:schemeClr val="accent4"/>
            </a:solidFill>
          </a:ln>
        </p:spPr>
        <p:txBody>
          <a:bodyPr wrap="square" rtlCol="0">
            <a:spAutoFit/>
          </a:bodyPr>
          <a:lstStyle/>
          <a:p>
            <a:pPr algn="ctr"/>
            <a:r>
              <a:rPr lang="en-CA" sz="2000" dirty="0" smtClean="0"/>
              <a:t>∆G of protein interaction</a:t>
            </a:r>
            <a:endParaRPr lang="en-CA" sz="2000" dirty="0"/>
          </a:p>
        </p:txBody>
      </p:sp>
      <p:cxnSp>
        <p:nvCxnSpPr>
          <p:cNvPr id="211" name="Straight Arrow Connector 210"/>
          <p:cNvCxnSpPr>
            <a:stCxn id="6" idx="3"/>
            <a:endCxn id="209" idx="1"/>
          </p:cNvCxnSpPr>
          <p:nvPr/>
        </p:nvCxnSpPr>
        <p:spPr>
          <a:xfrm>
            <a:off x="6711766" y="2597132"/>
            <a:ext cx="506273" cy="321715"/>
          </a:xfrm>
          <a:prstGeom prst="straightConnector1">
            <a:avLst/>
          </a:prstGeom>
          <a:ln w="1270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213" name="Straight Arrow Connector 212"/>
          <p:cNvCxnSpPr>
            <a:stCxn id="6" idx="3"/>
            <a:endCxn id="208" idx="1"/>
          </p:cNvCxnSpPr>
          <p:nvPr/>
        </p:nvCxnSpPr>
        <p:spPr>
          <a:xfrm flipV="1">
            <a:off x="6711766" y="964759"/>
            <a:ext cx="506273" cy="1632373"/>
          </a:xfrm>
          <a:prstGeom prst="straightConnector1">
            <a:avLst/>
          </a:prstGeom>
          <a:ln w="127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10" name="Title 9"/>
          <p:cNvSpPr>
            <a:spLocks noGrp="1"/>
          </p:cNvSpPr>
          <p:nvPr>
            <p:ph type="title"/>
          </p:nvPr>
        </p:nvSpPr>
        <p:spPr/>
        <p:txBody>
          <a:bodyPr>
            <a:normAutofit fontScale="90000"/>
          </a:bodyPr>
          <a:lstStyle/>
          <a:p>
            <a:r>
              <a:rPr lang="en-CA" dirty="0"/>
              <a:t>Predicting the thermodynamic effect of </a:t>
            </a:r>
            <a:r>
              <a:rPr lang="en-CA" dirty="0" smtClean="0"/>
              <a:t>mutations</a:t>
            </a:r>
            <a:endParaRPr lang="en-CA"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107496" y="3429000"/>
            <a:ext cx="8931066" cy="3312368"/>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p:cNvSpPr/>
          <p:nvPr/>
        </p:nvSpPr>
        <p:spPr>
          <a:xfrm>
            <a:off x="107504" y="44624"/>
            <a:ext cx="8928992" cy="3312368"/>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0" name="Group 19"/>
          <p:cNvGrpSpPr/>
          <p:nvPr/>
        </p:nvGrpSpPr>
        <p:grpSpPr>
          <a:xfrm>
            <a:off x="467189" y="1650286"/>
            <a:ext cx="2408611" cy="1562690"/>
            <a:chOff x="323528" y="1794302"/>
            <a:chExt cx="2408611" cy="1562690"/>
          </a:xfrm>
        </p:grpSpPr>
        <p:sp>
          <p:nvSpPr>
            <p:cNvPr id="6" name="Rectangle 5"/>
            <p:cNvSpPr/>
            <p:nvPr/>
          </p:nvSpPr>
          <p:spPr>
            <a:xfrm>
              <a:off x="323528" y="2060848"/>
              <a:ext cx="2408611" cy="1296144"/>
            </a:xfrm>
            <a:prstGeom prst="rect">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200" b="1" dirty="0" err="1" smtClean="0">
                  <a:solidFill>
                    <a:schemeClr val="tx1"/>
                  </a:solidFill>
                </a:rPr>
                <a:t>Cath</a:t>
              </a:r>
              <a:r>
                <a:rPr lang="en-CA" sz="1200" b="1" dirty="0" smtClean="0">
                  <a:solidFill>
                    <a:schemeClr val="tx1"/>
                  </a:solidFill>
                </a:rPr>
                <a:t> id</a:t>
              </a:r>
              <a:endParaRPr lang="en-CA" sz="1200" b="1" dirty="0" smtClean="0">
                <a:solidFill>
                  <a:schemeClr val="tx1"/>
                </a:solidFill>
              </a:endParaRPr>
            </a:p>
            <a:p>
              <a:pPr>
                <a:spcAft>
                  <a:spcPts val="200"/>
                </a:spcAft>
              </a:pPr>
              <a:r>
                <a:rPr lang="en-CA" sz="1200" dirty="0" smtClean="0">
                  <a:solidFill>
                    <a:schemeClr val="tx1"/>
                  </a:solidFill>
                </a:rPr>
                <a:t>PDB id</a:t>
              </a:r>
              <a:endParaRPr lang="en-CA" sz="1200" dirty="0" smtClean="0">
                <a:solidFill>
                  <a:schemeClr val="tx1"/>
                </a:solidFill>
              </a:endParaRPr>
            </a:p>
            <a:p>
              <a:pPr>
                <a:spcAft>
                  <a:spcPts val="200"/>
                </a:spcAft>
              </a:pPr>
              <a:r>
                <a:rPr lang="en-CA" sz="1200" dirty="0" smtClean="0">
                  <a:solidFill>
                    <a:schemeClr val="tx1"/>
                  </a:solidFill>
                </a:rPr>
                <a:t>PDB chain</a:t>
              </a:r>
              <a:endParaRPr lang="en-CA" sz="1200" dirty="0" smtClean="0">
                <a:solidFill>
                  <a:schemeClr val="tx1"/>
                </a:solidFill>
              </a:endParaRPr>
            </a:p>
            <a:p>
              <a:pPr>
                <a:spcAft>
                  <a:spcPts val="200"/>
                </a:spcAft>
              </a:pPr>
              <a:r>
                <a:rPr lang="en-CA" sz="1200" dirty="0">
                  <a:solidFill>
                    <a:schemeClr val="tx1"/>
                  </a:solidFill>
                </a:rPr>
                <a:t>PDB domain definition </a:t>
              </a:r>
              <a:endParaRPr lang="en-CA" sz="1200" dirty="0" smtClean="0">
                <a:solidFill>
                  <a:schemeClr val="tx1"/>
                </a:solidFill>
              </a:endParaRPr>
            </a:p>
            <a:p>
              <a:pPr>
                <a:spcAft>
                  <a:spcPts val="200"/>
                </a:spcAft>
              </a:pPr>
              <a:r>
                <a:rPr lang="en-CA" sz="1200" dirty="0" err="1" smtClean="0">
                  <a:solidFill>
                    <a:schemeClr val="tx1"/>
                  </a:solidFill>
                </a:rPr>
                <a:t>PDBfam</a:t>
              </a:r>
              <a:r>
                <a:rPr lang="en-CA" sz="1200" dirty="0" smtClean="0">
                  <a:solidFill>
                    <a:schemeClr val="tx1"/>
                  </a:solidFill>
                </a:rPr>
                <a:t> name</a:t>
              </a:r>
              <a:endParaRPr lang="en-CA" sz="1200" dirty="0" smtClean="0">
                <a:solidFill>
                  <a:schemeClr val="tx1"/>
                </a:solidFill>
              </a:endParaRPr>
            </a:p>
            <a:p>
              <a:pPr>
                <a:spcAft>
                  <a:spcPts val="200"/>
                </a:spcAft>
              </a:pPr>
              <a:r>
                <a:rPr lang="en-CA" sz="1200" dirty="0" err="1">
                  <a:solidFill>
                    <a:schemeClr val="tx1"/>
                  </a:solidFill>
                </a:rPr>
                <a:t>PDBfam</a:t>
              </a:r>
              <a:r>
                <a:rPr lang="en-CA" sz="1200" dirty="0">
                  <a:solidFill>
                    <a:schemeClr val="tx1"/>
                  </a:solidFill>
                </a:rPr>
                <a:t> clan</a:t>
              </a:r>
            </a:p>
          </p:txBody>
        </p:sp>
        <p:sp>
          <p:nvSpPr>
            <p:cNvPr id="12" name="TextBox 11"/>
            <p:cNvSpPr txBox="1"/>
            <p:nvPr/>
          </p:nvSpPr>
          <p:spPr>
            <a:xfrm>
              <a:off x="485468" y="1794302"/>
              <a:ext cx="2084738" cy="338554"/>
            </a:xfrm>
            <a:prstGeom prst="rect">
              <a:avLst/>
            </a:prstGeom>
            <a:noFill/>
          </p:spPr>
          <p:txBody>
            <a:bodyPr wrap="none" rtlCol="0">
              <a:spAutoFit/>
            </a:bodyPr>
            <a:lstStyle/>
            <a:p>
              <a:pPr algn="ctr"/>
              <a:r>
                <a:rPr lang="en-CA" sz="1600" dirty="0" smtClean="0"/>
                <a:t>Profs domain template</a:t>
              </a:r>
              <a:endParaRPr lang="en-CA" sz="1600" dirty="0"/>
            </a:p>
          </p:txBody>
        </p:sp>
      </p:grpSp>
      <p:grpSp>
        <p:nvGrpSpPr>
          <p:cNvPr id="21" name="Group 20"/>
          <p:cNvGrpSpPr/>
          <p:nvPr/>
        </p:nvGrpSpPr>
        <p:grpSpPr>
          <a:xfrm>
            <a:off x="469627" y="354142"/>
            <a:ext cx="2408611" cy="1202650"/>
            <a:chOff x="323528" y="2204864"/>
            <a:chExt cx="2408611" cy="1202650"/>
          </a:xfrm>
          <a:solidFill>
            <a:schemeClr val="accent6">
              <a:lumMod val="20000"/>
              <a:lumOff val="80000"/>
            </a:schemeClr>
          </a:solidFill>
        </p:grpSpPr>
        <p:sp>
          <p:nvSpPr>
            <p:cNvPr id="22" name="Rectangle 21"/>
            <p:cNvSpPr/>
            <p:nvPr/>
          </p:nvSpPr>
          <p:spPr>
            <a:xfrm>
              <a:off x="323528" y="2492896"/>
              <a:ext cx="2408611" cy="91461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200" b="1" dirty="0" err="1" smtClean="0">
                  <a:solidFill>
                    <a:schemeClr val="tx1"/>
                  </a:solidFill>
                </a:rPr>
                <a:t>Uniprot</a:t>
              </a:r>
              <a:r>
                <a:rPr lang="en-CA" sz="1200" b="1" dirty="0" smtClean="0">
                  <a:solidFill>
                    <a:schemeClr val="tx1"/>
                  </a:solidFill>
                </a:rPr>
                <a:t> domain id</a:t>
              </a:r>
              <a:endParaRPr lang="en-CA" sz="1200" b="1" dirty="0" smtClean="0">
                <a:solidFill>
                  <a:schemeClr val="tx1"/>
                </a:solidFill>
              </a:endParaRPr>
            </a:p>
            <a:p>
              <a:pPr>
                <a:spcAft>
                  <a:spcPts val="200"/>
                </a:spcAft>
              </a:pPr>
              <a:r>
                <a:rPr lang="en-CA" sz="1200" dirty="0" err="1" smtClean="0">
                  <a:solidFill>
                    <a:schemeClr val="tx1"/>
                  </a:solidFill>
                </a:rPr>
                <a:t>Uniprot</a:t>
              </a:r>
              <a:r>
                <a:rPr lang="en-CA" sz="1200" dirty="0" smtClean="0">
                  <a:solidFill>
                    <a:schemeClr val="tx1"/>
                  </a:solidFill>
                </a:rPr>
                <a:t> accession</a:t>
              </a:r>
              <a:endParaRPr lang="en-CA" sz="1200" dirty="0" smtClean="0">
                <a:solidFill>
                  <a:schemeClr val="tx1"/>
                </a:solidFill>
              </a:endParaRPr>
            </a:p>
            <a:p>
              <a:pPr>
                <a:spcAft>
                  <a:spcPts val="200"/>
                </a:spcAft>
              </a:pPr>
              <a:r>
                <a:rPr lang="en-CA" sz="1200" dirty="0" err="1" smtClean="0">
                  <a:solidFill>
                    <a:schemeClr val="tx1"/>
                  </a:solidFill>
                </a:rPr>
                <a:t>PDBfam</a:t>
              </a:r>
              <a:r>
                <a:rPr lang="en-CA" sz="1200" dirty="0" smtClean="0">
                  <a:solidFill>
                    <a:schemeClr val="tx1"/>
                  </a:solidFill>
                </a:rPr>
                <a:t> name</a:t>
              </a:r>
              <a:endParaRPr lang="en-CA" sz="1200" dirty="0" smtClean="0">
                <a:solidFill>
                  <a:schemeClr val="tx1"/>
                </a:solidFill>
              </a:endParaRPr>
            </a:p>
            <a:p>
              <a:pPr>
                <a:spcAft>
                  <a:spcPts val="200"/>
                </a:spcAft>
              </a:pPr>
              <a:r>
                <a:rPr lang="en-CA" sz="1200" dirty="0" err="1" smtClean="0">
                  <a:solidFill>
                    <a:schemeClr val="tx1"/>
                  </a:solidFill>
                </a:rPr>
                <a:t>PDBfam</a:t>
              </a:r>
              <a:r>
                <a:rPr lang="en-CA" sz="1200" dirty="0" smtClean="0">
                  <a:solidFill>
                    <a:schemeClr val="tx1"/>
                  </a:solidFill>
                </a:rPr>
                <a:t> domain definition</a:t>
              </a:r>
            </a:p>
          </p:txBody>
        </p:sp>
        <p:sp>
          <p:nvSpPr>
            <p:cNvPr id="23" name="TextBox 22"/>
            <p:cNvSpPr txBox="1"/>
            <p:nvPr/>
          </p:nvSpPr>
          <p:spPr>
            <a:xfrm>
              <a:off x="767115" y="2204864"/>
              <a:ext cx="1521442" cy="338554"/>
            </a:xfrm>
            <a:prstGeom prst="rect">
              <a:avLst/>
            </a:prstGeom>
            <a:noFill/>
            <a:ln>
              <a:noFill/>
            </a:ln>
          </p:spPr>
          <p:txBody>
            <a:bodyPr wrap="none" rtlCol="0">
              <a:spAutoFit/>
            </a:bodyPr>
            <a:lstStyle/>
            <a:p>
              <a:pPr algn="ctr"/>
              <a:r>
                <a:rPr lang="en-CA" sz="1600" dirty="0" err="1" smtClean="0"/>
                <a:t>Uniprot</a:t>
              </a:r>
              <a:r>
                <a:rPr lang="en-CA" sz="1600" dirty="0" smtClean="0"/>
                <a:t> Domain</a:t>
              </a:r>
              <a:endParaRPr lang="en-CA" sz="1600" dirty="0"/>
            </a:p>
          </p:txBody>
        </p:sp>
      </p:grpSp>
      <p:sp>
        <p:nvSpPr>
          <p:cNvPr id="24" name="Rectangle 23"/>
          <p:cNvSpPr/>
          <p:nvPr/>
        </p:nvSpPr>
        <p:spPr>
          <a:xfrm>
            <a:off x="5182494" y="933541"/>
            <a:ext cx="1694110"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400" b="1" dirty="0" err="1" smtClean="0">
                <a:solidFill>
                  <a:schemeClr val="tx1"/>
                </a:solidFill>
              </a:rPr>
              <a:t>Uniprot</a:t>
            </a:r>
            <a:r>
              <a:rPr lang="en-CA" sz="1400" b="1" dirty="0" smtClean="0">
                <a:solidFill>
                  <a:schemeClr val="tx1"/>
                </a:solidFill>
              </a:rPr>
              <a:t> domain id</a:t>
            </a:r>
            <a:endParaRPr lang="en-CA" sz="1400" b="1" dirty="0" smtClean="0">
              <a:solidFill>
                <a:schemeClr val="tx1"/>
              </a:solidFill>
            </a:endParaRPr>
          </a:p>
          <a:p>
            <a:pPr>
              <a:spcAft>
                <a:spcPts val="200"/>
              </a:spcAft>
            </a:pPr>
            <a:r>
              <a:rPr lang="en-CA" sz="1400" dirty="0" smtClean="0">
                <a:solidFill>
                  <a:schemeClr val="tx1"/>
                </a:solidFill>
              </a:rPr>
              <a:t>- Model filename</a:t>
            </a:r>
            <a:endParaRPr lang="en-CA" sz="1400" dirty="0" smtClean="0">
              <a:solidFill>
                <a:schemeClr val="tx1"/>
              </a:solidFill>
            </a:endParaRPr>
          </a:p>
          <a:p>
            <a:pPr>
              <a:spcAft>
                <a:spcPts val="200"/>
              </a:spcAft>
            </a:pPr>
            <a:r>
              <a:rPr lang="en-CA" sz="1400" dirty="0" smtClean="0">
                <a:solidFill>
                  <a:schemeClr val="tx1"/>
                </a:solidFill>
              </a:rPr>
              <a:t>- DOPE score</a:t>
            </a:r>
            <a:endParaRPr lang="en-CA" sz="1400" dirty="0" smtClean="0">
              <a:solidFill>
                <a:schemeClr val="tx1"/>
              </a:solidFill>
            </a:endParaRPr>
          </a:p>
          <a:p>
            <a:pPr>
              <a:spcAft>
                <a:spcPts val="200"/>
              </a:spcAft>
            </a:pPr>
            <a:r>
              <a:rPr lang="en-CA" sz="1400" dirty="0" smtClean="0">
                <a:solidFill>
                  <a:schemeClr val="tx1">
                    <a:lumMod val="75000"/>
                    <a:lumOff val="25000"/>
                  </a:schemeClr>
                </a:solidFill>
              </a:rPr>
              <a:t>- </a:t>
            </a:r>
            <a:r>
              <a:rPr lang="en-CA" sz="1400" dirty="0" err="1" smtClean="0">
                <a:solidFill>
                  <a:schemeClr val="tx1">
                    <a:lumMod val="75000"/>
                    <a:lumOff val="25000"/>
                  </a:schemeClr>
                </a:solidFill>
              </a:rPr>
              <a:t>dG</a:t>
            </a:r>
            <a:r>
              <a:rPr lang="en-CA" sz="1400" dirty="0" smtClean="0">
                <a:solidFill>
                  <a:schemeClr val="tx1">
                    <a:lumMod val="75000"/>
                    <a:lumOff val="25000"/>
                  </a:schemeClr>
                </a:solidFill>
              </a:rPr>
              <a:t> of folding (</a:t>
            </a:r>
            <a:r>
              <a:rPr lang="en-CA" sz="1400" dirty="0" err="1" smtClean="0">
                <a:solidFill>
                  <a:schemeClr val="tx1">
                    <a:lumMod val="75000"/>
                    <a:lumOff val="25000"/>
                  </a:schemeClr>
                </a:solidFill>
              </a:rPr>
              <a:t>FoldX</a:t>
            </a:r>
            <a:r>
              <a:rPr lang="en-CA" sz="1400" dirty="0" smtClean="0">
                <a:solidFill>
                  <a:schemeClr val="tx1">
                    <a:lumMod val="75000"/>
                    <a:lumOff val="25000"/>
                  </a:schemeClr>
                </a:solidFill>
              </a:rPr>
              <a:t>)</a:t>
            </a:r>
            <a:endParaRPr lang="en-CA" sz="1400" dirty="0" smtClean="0">
              <a:solidFill>
                <a:schemeClr val="tx1">
                  <a:lumMod val="75000"/>
                  <a:lumOff val="25000"/>
                </a:schemeClr>
              </a:solidFill>
            </a:endParaRPr>
          </a:p>
          <a:p>
            <a:pPr>
              <a:spcAft>
                <a:spcPts val="200"/>
              </a:spcAft>
            </a:pPr>
            <a:endParaRPr lang="en-CA" sz="1400" dirty="0" smtClean="0">
              <a:solidFill>
                <a:schemeClr val="tx1"/>
              </a:solidFill>
            </a:endParaRPr>
          </a:p>
          <a:p>
            <a:pPr>
              <a:spcAft>
                <a:spcPts val="200"/>
              </a:spcAft>
            </a:pPr>
            <a:endParaRPr lang="en-CA" sz="1400" dirty="0" smtClean="0">
              <a:solidFill>
                <a:schemeClr val="tx1"/>
              </a:solidFill>
            </a:endParaRPr>
          </a:p>
          <a:p>
            <a:pPr>
              <a:spcAft>
                <a:spcPts val="200"/>
              </a:spcAft>
            </a:pPr>
            <a:endParaRPr lang="en-CA" sz="1400" dirty="0">
              <a:solidFill>
                <a:schemeClr val="tx1"/>
              </a:solidFill>
            </a:endParaRPr>
          </a:p>
        </p:txBody>
      </p:sp>
      <p:sp>
        <p:nvSpPr>
          <p:cNvPr id="25" name="Rectangle 24"/>
          <p:cNvSpPr/>
          <p:nvPr/>
        </p:nvSpPr>
        <p:spPr>
          <a:xfrm>
            <a:off x="3255319" y="933543"/>
            <a:ext cx="1694110"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400" b="1" dirty="0" err="1" smtClean="0">
                <a:solidFill>
                  <a:schemeClr val="tx1"/>
                </a:solidFill>
              </a:rPr>
              <a:t>Uniprot</a:t>
            </a:r>
            <a:r>
              <a:rPr lang="en-CA" sz="1400" b="1" dirty="0" smtClean="0">
                <a:solidFill>
                  <a:schemeClr val="tx1"/>
                </a:solidFill>
              </a:rPr>
              <a:t> domain id</a:t>
            </a:r>
            <a:endParaRPr lang="en-CA" sz="1400" b="1" dirty="0" smtClean="0">
              <a:solidFill>
                <a:schemeClr val="tx1"/>
              </a:solidFill>
            </a:endParaRPr>
          </a:p>
          <a:p>
            <a:pPr>
              <a:spcAft>
                <a:spcPts val="200"/>
              </a:spcAft>
            </a:pPr>
            <a:r>
              <a:rPr lang="en-CA" sz="1400" dirty="0" smtClean="0">
                <a:solidFill>
                  <a:schemeClr val="tx1"/>
                </a:solidFill>
              </a:rPr>
              <a:t>- Expanded domain definitions</a:t>
            </a:r>
            <a:endParaRPr lang="en-CA" sz="1400" dirty="0" smtClean="0">
              <a:solidFill>
                <a:schemeClr val="tx1"/>
              </a:solidFill>
            </a:endParaRPr>
          </a:p>
          <a:p>
            <a:pPr>
              <a:spcAft>
                <a:spcPts val="200"/>
              </a:spcAft>
            </a:pPr>
            <a:r>
              <a:rPr lang="en-CA" sz="1400" dirty="0" smtClean="0">
                <a:solidFill>
                  <a:schemeClr val="tx1"/>
                </a:solidFill>
              </a:rPr>
              <a:t>- Pairwise sequence alignment filename</a:t>
            </a:r>
            <a:endParaRPr lang="en-CA" sz="1400" dirty="0" smtClean="0">
              <a:solidFill>
                <a:schemeClr val="tx1"/>
              </a:solidFill>
            </a:endParaRPr>
          </a:p>
          <a:p>
            <a:pPr>
              <a:spcAft>
                <a:spcPts val="200"/>
              </a:spcAft>
            </a:pPr>
            <a:r>
              <a:rPr lang="en-CA" sz="1400" dirty="0" smtClean="0">
                <a:solidFill>
                  <a:schemeClr val="tx1"/>
                </a:solidFill>
              </a:rPr>
              <a:t>- Multiple sequence alignment filename</a:t>
            </a:r>
            <a:endParaRPr lang="en-CA" sz="1400" dirty="0" smtClean="0">
              <a:solidFill>
                <a:schemeClr val="tx1"/>
              </a:solidFill>
            </a:endParaRPr>
          </a:p>
          <a:p>
            <a:pPr>
              <a:spcAft>
                <a:spcPts val="200"/>
              </a:spcAft>
            </a:pPr>
            <a:endParaRPr lang="en-CA" sz="1400" dirty="0">
              <a:solidFill>
                <a:schemeClr val="tx1"/>
              </a:solidFill>
            </a:endParaRPr>
          </a:p>
        </p:txBody>
      </p:sp>
      <p:sp>
        <p:nvSpPr>
          <p:cNvPr id="26" name="Rectangle 25"/>
          <p:cNvSpPr/>
          <p:nvPr/>
        </p:nvSpPr>
        <p:spPr>
          <a:xfrm>
            <a:off x="7088784" y="933542"/>
            <a:ext cx="1873622"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CA" sz="1400" b="1" dirty="0" err="1" smtClean="0">
                <a:solidFill>
                  <a:schemeClr val="tx1"/>
                </a:solidFill>
              </a:rPr>
              <a:t>Uniprot</a:t>
            </a:r>
            <a:r>
              <a:rPr lang="en-CA" sz="1400" b="1" dirty="0" smtClean="0">
                <a:solidFill>
                  <a:schemeClr val="tx1"/>
                </a:solidFill>
              </a:rPr>
              <a:t> domain id</a:t>
            </a:r>
            <a:endParaRPr lang="en-CA" sz="1400" b="1" dirty="0" smtClean="0">
              <a:solidFill>
                <a:schemeClr val="tx1"/>
              </a:solidFill>
            </a:endParaRPr>
          </a:p>
          <a:p>
            <a:pPr>
              <a:lnSpc>
                <a:spcPct val="110000"/>
              </a:lnSpc>
            </a:pPr>
            <a:r>
              <a:rPr lang="en-CA" sz="1400" dirty="0" smtClean="0">
                <a:solidFill>
                  <a:schemeClr val="tx1"/>
                </a:solidFill>
              </a:rPr>
              <a:t>- Mutation</a:t>
            </a:r>
            <a:endParaRPr lang="en-CA" sz="1400" dirty="0" smtClean="0">
              <a:solidFill>
                <a:schemeClr val="tx1"/>
              </a:solidFill>
            </a:endParaRPr>
          </a:p>
          <a:p>
            <a:pPr>
              <a:lnSpc>
                <a:spcPct val="110000"/>
              </a:lnSpc>
            </a:pPr>
            <a:r>
              <a:rPr lang="en-CA" sz="1400" dirty="0" smtClean="0">
                <a:solidFill>
                  <a:schemeClr val="tx1"/>
                </a:solidFill>
              </a:rPr>
              <a:t>- Biophysical properties</a:t>
            </a:r>
            <a:endParaRPr lang="en-CA" sz="1400" dirty="0" smtClean="0">
              <a:solidFill>
                <a:schemeClr val="tx1"/>
              </a:solidFill>
            </a:endParaRPr>
          </a:p>
          <a:p>
            <a:pPr>
              <a:lnSpc>
                <a:spcPct val="110000"/>
              </a:lnSpc>
            </a:pPr>
            <a:r>
              <a:rPr lang="en-CA" sz="1400" dirty="0" smtClean="0">
                <a:solidFill>
                  <a:schemeClr val="tx1"/>
                </a:solidFill>
              </a:rPr>
              <a:t>- SASA score</a:t>
            </a:r>
            <a:endParaRPr lang="en-CA" sz="1400" dirty="0" smtClean="0">
              <a:solidFill>
                <a:schemeClr val="tx1"/>
              </a:solidFill>
            </a:endParaRPr>
          </a:p>
          <a:p>
            <a:pPr>
              <a:lnSpc>
                <a:spcPct val="110000"/>
              </a:lnSpc>
            </a:pPr>
            <a:r>
              <a:rPr lang="en-CA" sz="1400" dirty="0" smtClean="0">
                <a:solidFill>
                  <a:schemeClr val="tx1"/>
                </a:solidFill>
              </a:rPr>
              <a:t>- SIFT / PROVEAN score</a:t>
            </a:r>
            <a:endParaRPr lang="en-CA" sz="1400" dirty="0" smtClean="0">
              <a:solidFill>
                <a:schemeClr val="tx1"/>
              </a:solidFill>
            </a:endParaRPr>
          </a:p>
          <a:p>
            <a:pPr>
              <a:lnSpc>
                <a:spcPct val="110000"/>
              </a:lnSpc>
            </a:pPr>
            <a:endParaRPr lang="en-CA" sz="1400" dirty="0" smtClean="0">
              <a:solidFill>
                <a:schemeClr val="tx1"/>
              </a:solidFill>
            </a:endParaRPr>
          </a:p>
          <a:p>
            <a:pPr>
              <a:lnSpc>
                <a:spcPct val="110000"/>
              </a:lnSpc>
            </a:pPr>
            <a:r>
              <a:rPr lang="en-CA" sz="1400" dirty="0" smtClean="0">
                <a:solidFill>
                  <a:schemeClr val="tx1"/>
                </a:solidFill>
              </a:rPr>
              <a:t>…</a:t>
            </a:r>
            <a:endParaRPr lang="en-CA" sz="1400" dirty="0" smtClean="0">
              <a:solidFill>
                <a:schemeClr val="tx1"/>
              </a:solidFill>
            </a:endParaRPr>
          </a:p>
          <a:p>
            <a:pPr>
              <a:lnSpc>
                <a:spcPct val="110000"/>
              </a:lnSpc>
            </a:pPr>
            <a:r>
              <a:rPr lang="en-CA" b="1" dirty="0" smtClean="0">
                <a:solidFill>
                  <a:srgbClr val="C00000"/>
                </a:solidFill>
              </a:rPr>
              <a:t>∆∆G score</a:t>
            </a:r>
            <a:endParaRPr lang="en-CA" b="1" dirty="0">
              <a:solidFill>
                <a:srgbClr val="C00000"/>
              </a:solidFill>
            </a:endParaRPr>
          </a:p>
        </p:txBody>
      </p:sp>
      <p:grpSp>
        <p:nvGrpSpPr>
          <p:cNvPr id="27" name="Group 26"/>
          <p:cNvGrpSpPr/>
          <p:nvPr/>
        </p:nvGrpSpPr>
        <p:grpSpPr>
          <a:xfrm>
            <a:off x="493504" y="5301208"/>
            <a:ext cx="2408611" cy="1346666"/>
            <a:chOff x="323528" y="1794302"/>
            <a:chExt cx="2408611" cy="1346666"/>
          </a:xfrm>
        </p:grpSpPr>
        <p:sp>
          <p:nvSpPr>
            <p:cNvPr id="28" name="Rectangle 27"/>
            <p:cNvSpPr/>
            <p:nvPr/>
          </p:nvSpPr>
          <p:spPr>
            <a:xfrm>
              <a:off x="323528" y="2060848"/>
              <a:ext cx="2408611" cy="1080120"/>
            </a:xfrm>
            <a:prstGeom prst="rect">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200" b="1" dirty="0" smtClean="0">
                  <a:solidFill>
                    <a:schemeClr val="tx1"/>
                  </a:solidFill>
                </a:rPr>
                <a:t>Domain contact id</a:t>
              </a:r>
              <a:endParaRPr lang="en-CA" sz="1200" b="1" dirty="0" smtClean="0">
                <a:solidFill>
                  <a:schemeClr val="tx1"/>
                </a:solidFill>
              </a:endParaRPr>
            </a:p>
            <a:p>
              <a:pPr>
                <a:spcAft>
                  <a:spcPts val="200"/>
                </a:spcAft>
              </a:pPr>
              <a:r>
                <a:rPr lang="en-CA" sz="1200" dirty="0" err="1" smtClean="0">
                  <a:solidFill>
                    <a:schemeClr val="tx1"/>
                  </a:solidFill>
                </a:rPr>
                <a:t>Cath</a:t>
              </a:r>
              <a:r>
                <a:rPr lang="en-CA" sz="1200" dirty="0" smtClean="0">
                  <a:solidFill>
                    <a:schemeClr val="tx1"/>
                  </a:solidFill>
                </a:rPr>
                <a:t> id 1</a:t>
              </a:r>
              <a:endParaRPr lang="en-CA" sz="1200" dirty="0" smtClean="0">
                <a:solidFill>
                  <a:schemeClr val="tx1"/>
                </a:solidFill>
              </a:endParaRPr>
            </a:p>
            <a:p>
              <a:pPr>
                <a:spcAft>
                  <a:spcPts val="200"/>
                </a:spcAft>
              </a:pPr>
              <a:r>
                <a:rPr lang="en-CA" sz="1200" dirty="0" smtClean="0">
                  <a:solidFill>
                    <a:schemeClr val="tx1"/>
                  </a:solidFill>
                </a:rPr>
                <a:t>PDB contacting residues 1</a:t>
              </a:r>
              <a:endParaRPr lang="en-CA" sz="1200" dirty="0" smtClean="0">
                <a:solidFill>
                  <a:schemeClr val="tx1"/>
                </a:solidFill>
              </a:endParaRPr>
            </a:p>
            <a:p>
              <a:pPr>
                <a:spcAft>
                  <a:spcPts val="200"/>
                </a:spcAft>
              </a:pPr>
              <a:r>
                <a:rPr lang="en-CA" sz="1200" dirty="0" err="1" smtClean="0">
                  <a:solidFill>
                    <a:schemeClr val="tx1"/>
                  </a:solidFill>
                </a:rPr>
                <a:t>Cath</a:t>
              </a:r>
              <a:r>
                <a:rPr lang="en-CA" sz="1200" dirty="0" smtClean="0">
                  <a:solidFill>
                    <a:schemeClr val="tx1"/>
                  </a:solidFill>
                </a:rPr>
                <a:t> id 2</a:t>
              </a:r>
              <a:endParaRPr lang="en-CA" sz="1200" dirty="0" smtClean="0">
                <a:solidFill>
                  <a:schemeClr val="tx1"/>
                </a:solidFill>
              </a:endParaRPr>
            </a:p>
            <a:p>
              <a:pPr>
                <a:spcAft>
                  <a:spcPts val="200"/>
                </a:spcAft>
              </a:pPr>
              <a:r>
                <a:rPr lang="en-CA" sz="1200" dirty="0" smtClean="0">
                  <a:solidFill>
                    <a:schemeClr val="tx1"/>
                  </a:solidFill>
                </a:rPr>
                <a:t>PDB contacting residues 2</a:t>
              </a:r>
            </a:p>
          </p:txBody>
        </p:sp>
        <p:sp>
          <p:nvSpPr>
            <p:cNvPr id="29" name="TextBox 28"/>
            <p:cNvSpPr txBox="1"/>
            <p:nvPr/>
          </p:nvSpPr>
          <p:spPr>
            <a:xfrm>
              <a:off x="376145" y="1794302"/>
              <a:ext cx="2303387" cy="338554"/>
            </a:xfrm>
            <a:prstGeom prst="rect">
              <a:avLst/>
            </a:prstGeom>
            <a:noFill/>
          </p:spPr>
          <p:txBody>
            <a:bodyPr wrap="none" rtlCol="0">
              <a:spAutoFit/>
            </a:bodyPr>
            <a:lstStyle/>
            <a:p>
              <a:pPr algn="ctr"/>
              <a:r>
                <a:rPr lang="en-CA" sz="1600" dirty="0" err="1" smtClean="0"/>
                <a:t>PDBFam</a:t>
              </a:r>
              <a:r>
                <a:rPr lang="en-CA" sz="1600" dirty="0" smtClean="0"/>
                <a:t> domain contacts</a:t>
              </a:r>
              <a:endParaRPr lang="en-CA" sz="1600" dirty="0"/>
            </a:p>
          </p:txBody>
        </p:sp>
      </p:grpSp>
      <p:grpSp>
        <p:nvGrpSpPr>
          <p:cNvPr id="30" name="Group 29"/>
          <p:cNvGrpSpPr/>
          <p:nvPr/>
        </p:nvGrpSpPr>
        <p:grpSpPr>
          <a:xfrm>
            <a:off x="495942" y="3810526"/>
            <a:ext cx="2408611" cy="1418674"/>
            <a:chOff x="323528" y="2111370"/>
            <a:chExt cx="2408611" cy="1418674"/>
          </a:xfrm>
        </p:grpSpPr>
        <p:sp>
          <p:nvSpPr>
            <p:cNvPr id="31" name="Rectangle 30"/>
            <p:cNvSpPr/>
            <p:nvPr/>
          </p:nvSpPr>
          <p:spPr>
            <a:xfrm>
              <a:off x="323528" y="2399402"/>
              <a:ext cx="2408611" cy="1130642"/>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200" b="1" dirty="0" err="1" smtClean="0">
                  <a:solidFill>
                    <a:schemeClr val="tx1"/>
                  </a:solidFill>
                </a:rPr>
                <a:t>Uniprot</a:t>
              </a:r>
              <a:r>
                <a:rPr lang="en-CA" sz="1200" b="1" dirty="0" smtClean="0">
                  <a:solidFill>
                    <a:schemeClr val="tx1"/>
                  </a:solidFill>
                </a:rPr>
                <a:t> domain pair id</a:t>
              </a:r>
              <a:endParaRPr lang="en-CA" sz="1200" b="1" dirty="0" smtClean="0">
                <a:solidFill>
                  <a:schemeClr val="tx1"/>
                </a:solidFill>
              </a:endParaRPr>
            </a:p>
            <a:p>
              <a:pPr>
                <a:spcAft>
                  <a:spcPts val="200"/>
                </a:spcAft>
              </a:pPr>
              <a:r>
                <a:rPr lang="en-CA" sz="1200" dirty="0" err="1" smtClean="0">
                  <a:solidFill>
                    <a:schemeClr val="tx1"/>
                  </a:solidFill>
                </a:rPr>
                <a:t>Uniprot</a:t>
              </a:r>
              <a:r>
                <a:rPr lang="en-CA" sz="1200" dirty="0" smtClean="0">
                  <a:solidFill>
                    <a:schemeClr val="tx1"/>
                  </a:solidFill>
                </a:rPr>
                <a:t> domain id 1</a:t>
              </a:r>
              <a:endParaRPr lang="en-CA" sz="1200" dirty="0" smtClean="0">
                <a:solidFill>
                  <a:schemeClr val="tx1"/>
                </a:solidFill>
              </a:endParaRPr>
            </a:p>
            <a:p>
              <a:pPr>
                <a:spcAft>
                  <a:spcPts val="200"/>
                </a:spcAft>
              </a:pPr>
              <a:r>
                <a:rPr lang="en-CA" sz="1200" dirty="0" err="1" smtClean="0">
                  <a:solidFill>
                    <a:schemeClr val="tx1"/>
                  </a:solidFill>
                </a:rPr>
                <a:t>Uniprot</a:t>
              </a:r>
              <a:r>
                <a:rPr lang="en-CA" sz="1200" dirty="0" smtClean="0">
                  <a:solidFill>
                    <a:schemeClr val="tx1"/>
                  </a:solidFill>
                </a:rPr>
                <a:t> domain id 2</a:t>
              </a:r>
              <a:endParaRPr lang="en-CA" sz="1200" dirty="0" smtClean="0">
                <a:solidFill>
                  <a:schemeClr val="tx1"/>
                </a:solidFill>
              </a:endParaRPr>
            </a:p>
            <a:p>
              <a:pPr>
                <a:spcAft>
                  <a:spcPts val="200"/>
                </a:spcAft>
              </a:pPr>
              <a:r>
                <a:rPr lang="en-CA" sz="1200" dirty="0" smtClean="0">
                  <a:solidFill>
                    <a:schemeClr val="tx1"/>
                  </a:solidFill>
                </a:rPr>
                <a:t>Path to data</a:t>
              </a:r>
              <a:endParaRPr lang="en-CA" sz="1200" dirty="0" smtClean="0">
                <a:solidFill>
                  <a:schemeClr val="tx1"/>
                </a:solidFill>
              </a:endParaRPr>
            </a:p>
            <a:p>
              <a:pPr>
                <a:spcAft>
                  <a:spcPts val="200"/>
                </a:spcAft>
              </a:pPr>
              <a:r>
                <a:rPr lang="en-CA" sz="1200" dirty="0" smtClean="0">
                  <a:solidFill>
                    <a:schemeClr val="tx1"/>
                  </a:solidFill>
                </a:rPr>
                <a:t>Type of interaction…</a:t>
              </a:r>
            </a:p>
          </p:txBody>
        </p:sp>
        <p:sp>
          <p:nvSpPr>
            <p:cNvPr id="32" name="TextBox 31"/>
            <p:cNvSpPr txBox="1"/>
            <p:nvPr/>
          </p:nvSpPr>
          <p:spPr>
            <a:xfrm>
              <a:off x="584984" y="2111370"/>
              <a:ext cx="1885709" cy="338554"/>
            </a:xfrm>
            <a:prstGeom prst="rect">
              <a:avLst/>
            </a:prstGeom>
            <a:noFill/>
          </p:spPr>
          <p:txBody>
            <a:bodyPr wrap="none" rtlCol="0">
              <a:spAutoFit/>
            </a:bodyPr>
            <a:lstStyle/>
            <a:p>
              <a:pPr algn="ctr"/>
              <a:r>
                <a:rPr lang="en-CA" sz="1600" dirty="0" err="1" smtClean="0"/>
                <a:t>Uniprot</a:t>
              </a:r>
              <a:r>
                <a:rPr lang="en-CA" sz="1600" dirty="0" smtClean="0"/>
                <a:t> Domain Pair</a:t>
              </a:r>
              <a:endParaRPr lang="en-CA" sz="1600" dirty="0"/>
            </a:p>
          </p:txBody>
        </p:sp>
      </p:grpSp>
      <p:sp>
        <p:nvSpPr>
          <p:cNvPr id="33" name="Rectangle 32"/>
          <p:cNvSpPr/>
          <p:nvPr/>
        </p:nvSpPr>
        <p:spPr>
          <a:xfrm>
            <a:off x="5182494" y="4447853"/>
            <a:ext cx="1694110"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400" b="1" dirty="0" err="1" smtClean="0">
                <a:solidFill>
                  <a:schemeClr val="tx1"/>
                </a:solidFill>
              </a:rPr>
              <a:t>Uniprot</a:t>
            </a:r>
            <a:r>
              <a:rPr lang="en-CA" sz="1400" b="1" dirty="0" smtClean="0">
                <a:solidFill>
                  <a:schemeClr val="tx1"/>
                </a:solidFill>
              </a:rPr>
              <a:t> domain pair id</a:t>
            </a:r>
            <a:endParaRPr lang="en-CA" sz="1400" b="1" dirty="0" smtClean="0">
              <a:solidFill>
                <a:schemeClr val="tx1"/>
              </a:solidFill>
            </a:endParaRPr>
          </a:p>
          <a:p>
            <a:pPr>
              <a:spcAft>
                <a:spcPts val="200"/>
              </a:spcAft>
            </a:pPr>
            <a:r>
              <a:rPr lang="en-CA" sz="1400" dirty="0" smtClean="0">
                <a:solidFill>
                  <a:schemeClr val="tx1"/>
                </a:solidFill>
              </a:rPr>
              <a:t>- Model filename</a:t>
            </a:r>
            <a:endParaRPr lang="en-CA" sz="1400" dirty="0" smtClean="0">
              <a:solidFill>
                <a:schemeClr val="tx1"/>
              </a:solidFill>
            </a:endParaRPr>
          </a:p>
          <a:p>
            <a:pPr>
              <a:spcAft>
                <a:spcPts val="200"/>
              </a:spcAft>
            </a:pPr>
            <a:r>
              <a:rPr lang="en-CA" sz="1400" dirty="0" smtClean="0">
                <a:solidFill>
                  <a:schemeClr val="tx1"/>
                </a:solidFill>
              </a:rPr>
              <a:t>- DOPE score</a:t>
            </a:r>
            <a:endParaRPr lang="en-CA" sz="1400" dirty="0" smtClean="0">
              <a:solidFill>
                <a:schemeClr val="tx1"/>
              </a:solidFill>
            </a:endParaRPr>
          </a:p>
          <a:p>
            <a:pPr>
              <a:spcAft>
                <a:spcPts val="200"/>
              </a:spcAft>
            </a:pPr>
            <a:r>
              <a:rPr lang="en-CA" sz="1400" dirty="0" smtClean="0">
                <a:solidFill>
                  <a:schemeClr val="tx1"/>
                </a:solidFill>
              </a:rPr>
              <a:t>- Interface area</a:t>
            </a:r>
            <a:endParaRPr lang="en-CA" sz="1400" dirty="0" smtClean="0">
              <a:solidFill>
                <a:schemeClr val="tx1"/>
              </a:solidFill>
            </a:endParaRPr>
          </a:p>
          <a:p>
            <a:pPr>
              <a:spcAft>
                <a:spcPts val="200"/>
              </a:spcAft>
            </a:pPr>
            <a:r>
              <a:rPr lang="en-CA" sz="1400" dirty="0" smtClean="0">
                <a:solidFill>
                  <a:schemeClr val="tx1"/>
                </a:solidFill>
              </a:rPr>
              <a:t>- Interacting residue</a:t>
            </a:r>
            <a:endParaRPr lang="en-CA" sz="1400" dirty="0" smtClean="0">
              <a:solidFill>
                <a:schemeClr val="tx1"/>
              </a:solidFill>
            </a:endParaRPr>
          </a:p>
          <a:p>
            <a:pPr>
              <a:spcAft>
                <a:spcPts val="200"/>
              </a:spcAft>
            </a:pPr>
            <a:r>
              <a:rPr lang="en-CA" sz="1400" dirty="0" smtClean="0">
                <a:solidFill>
                  <a:schemeClr val="tx1">
                    <a:lumMod val="75000"/>
                    <a:lumOff val="25000"/>
                  </a:schemeClr>
                </a:solidFill>
              </a:rPr>
              <a:t>- </a:t>
            </a:r>
            <a:r>
              <a:rPr lang="en-CA" sz="1400" dirty="0" err="1" smtClean="0">
                <a:solidFill>
                  <a:schemeClr val="tx1">
                    <a:lumMod val="75000"/>
                    <a:lumOff val="25000"/>
                  </a:schemeClr>
                </a:solidFill>
              </a:rPr>
              <a:t>dG</a:t>
            </a:r>
            <a:r>
              <a:rPr lang="en-CA" sz="1400" dirty="0" smtClean="0">
                <a:solidFill>
                  <a:schemeClr val="tx1">
                    <a:lumMod val="75000"/>
                    <a:lumOff val="25000"/>
                  </a:schemeClr>
                </a:solidFill>
              </a:rPr>
              <a:t> of interaction (</a:t>
            </a:r>
            <a:r>
              <a:rPr lang="en-CA" sz="1400" dirty="0" err="1" smtClean="0">
                <a:solidFill>
                  <a:schemeClr val="tx1">
                    <a:lumMod val="75000"/>
                    <a:lumOff val="25000"/>
                  </a:schemeClr>
                </a:solidFill>
              </a:rPr>
              <a:t>FoldX</a:t>
            </a:r>
            <a:r>
              <a:rPr lang="en-CA" sz="1400" dirty="0" smtClean="0">
                <a:solidFill>
                  <a:schemeClr val="tx1">
                    <a:lumMod val="75000"/>
                    <a:lumOff val="25000"/>
                  </a:schemeClr>
                </a:solidFill>
              </a:rPr>
              <a:t>)</a:t>
            </a:r>
            <a:endParaRPr lang="en-CA" sz="1400" dirty="0">
              <a:solidFill>
                <a:schemeClr val="tx1">
                  <a:lumMod val="75000"/>
                  <a:lumOff val="25000"/>
                </a:schemeClr>
              </a:solidFill>
            </a:endParaRPr>
          </a:p>
        </p:txBody>
      </p:sp>
      <p:sp>
        <p:nvSpPr>
          <p:cNvPr id="34" name="Rectangle 33"/>
          <p:cNvSpPr/>
          <p:nvPr/>
        </p:nvSpPr>
        <p:spPr>
          <a:xfrm>
            <a:off x="3281634" y="4447855"/>
            <a:ext cx="1694110"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400" b="1" dirty="0" err="1" smtClean="0">
                <a:solidFill>
                  <a:schemeClr val="tx1"/>
                </a:solidFill>
              </a:rPr>
              <a:t>Uniprot</a:t>
            </a:r>
            <a:r>
              <a:rPr lang="en-CA" sz="1400" b="1" dirty="0" smtClean="0">
                <a:solidFill>
                  <a:schemeClr val="tx1"/>
                </a:solidFill>
              </a:rPr>
              <a:t> domain pair id</a:t>
            </a:r>
            <a:endParaRPr lang="en-CA" sz="1400" b="1" dirty="0" smtClean="0">
              <a:solidFill>
                <a:schemeClr val="tx1"/>
              </a:solidFill>
            </a:endParaRPr>
          </a:p>
          <a:p>
            <a:pPr>
              <a:spcAft>
                <a:spcPts val="200"/>
              </a:spcAft>
            </a:pPr>
            <a:r>
              <a:rPr lang="en-CA" sz="1400" dirty="0" smtClean="0">
                <a:solidFill>
                  <a:schemeClr val="tx1"/>
                </a:solidFill>
              </a:rPr>
              <a:t>- Expanded domain definitions</a:t>
            </a:r>
            <a:endParaRPr lang="en-CA" sz="1400" dirty="0" smtClean="0">
              <a:solidFill>
                <a:schemeClr val="tx1"/>
              </a:solidFill>
            </a:endParaRPr>
          </a:p>
          <a:p>
            <a:pPr>
              <a:spcAft>
                <a:spcPts val="200"/>
              </a:spcAft>
            </a:pPr>
            <a:r>
              <a:rPr lang="en-CA" sz="1400" dirty="0" smtClean="0">
                <a:solidFill>
                  <a:schemeClr val="tx1"/>
                </a:solidFill>
              </a:rPr>
              <a:t>- Pairwise sequence alignment filenames</a:t>
            </a:r>
            <a:endParaRPr lang="en-CA" sz="1400" dirty="0" smtClean="0">
              <a:solidFill>
                <a:schemeClr val="tx1"/>
              </a:solidFill>
            </a:endParaRPr>
          </a:p>
          <a:p>
            <a:pPr>
              <a:spcAft>
                <a:spcPts val="200"/>
              </a:spcAft>
            </a:pPr>
            <a:endParaRPr lang="en-CA" sz="1400" dirty="0" smtClean="0">
              <a:solidFill>
                <a:schemeClr val="tx1"/>
              </a:solidFill>
            </a:endParaRPr>
          </a:p>
          <a:p>
            <a:pPr>
              <a:spcAft>
                <a:spcPts val="200"/>
              </a:spcAft>
            </a:pPr>
            <a:endParaRPr lang="en-CA" sz="1400" dirty="0">
              <a:solidFill>
                <a:schemeClr val="tx1"/>
              </a:solidFill>
            </a:endParaRPr>
          </a:p>
        </p:txBody>
      </p:sp>
      <p:sp>
        <p:nvSpPr>
          <p:cNvPr id="35" name="Rectangle 34"/>
          <p:cNvSpPr/>
          <p:nvPr/>
        </p:nvSpPr>
        <p:spPr>
          <a:xfrm>
            <a:off x="7088784" y="4447854"/>
            <a:ext cx="1873622"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b="1" dirty="0" err="1" smtClean="0">
                <a:solidFill>
                  <a:schemeClr val="tx1"/>
                </a:solidFill>
              </a:rPr>
              <a:t>Uniprot</a:t>
            </a:r>
            <a:r>
              <a:rPr lang="en-CA" sz="1400" b="1" dirty="0" smtClean="0">
                <a:solidFill>
                  <a:schemeClr val="tx1"/>
                </a:solidFill>
              </a:rPr>
              <a:t> domain pair id</a:t>
            </a:r>
            <a:endParaRPr lang="en-CA" sz="1400" b="1" dirty="0" smtClean="0">
              <a:solidFill>
                <a:schemeClr val="tx1"/>
              </a:solidFill>
            </a:endParaRPr>
          </a:p>
          <a:p>
            <a:pPr>
              <a:lnSpc>
                <a:spcPct val="110000"/>
              </a:lnSpc>
            </a:pPr>
            <a:r>
              <a:rPr lang="en-CA" sz="1400" dirty="0" smtClean="0">
                <a:solidFill>
                  <a:schemeClr val="tx1"/>
                </a:solidFill>
              </a:rPr>
              <a:t>- Mutation</a:t>
            </a:r>
            <a:endParaRPr lang="en-CA" sz="1400" dirty="0">
              <a:solidFill>
                <a:schemeClr val="tx1"/>
              </a:solidFill>
            </a:endParaRPr>
          </a:p>
          <a:p>
            <a:pPr>
              <a:lnSpc>
                <a:spcPct val="110000"/>
              </a:lnSpc>
            </a:pPr>
            <a:r>
              <a:rPr lang="en-CA" sz="1400" dirty="0" smtClean="0">
                <a:solidFill>
                  <a:schemeClr val="tx1"/>
                </a:solidFill>
              </a:rPr>
              <a:t>- Biophysical </a:t>
            </a:r>
            <a:r>
              <a:rPr lang="en-CA" sz="1400" dirty="0">
                <a:solidFill>
                  <a:schemeClr val="tx1"/>
                </a:solidFill>
              </a:rPr>
              <a:t>properties</a:t>
            </a:r>
            <a:endParaRPr lang="en-CA" sz="1400" dirty="0">
              <a:solidFill>
                <a:schemeClr val="tx1"/>
              </a:solidFill>
            </a:endParaRPr>
          </a:p>
          <a:p>
            <a:pPr>
              <a:lnSpc>
                <a:spcPct val="110000"/>
              </a:lnSpc>
            </a:pPr>
            <a:r>
              <a:rPr lang="en-CA" sz="1400" dirty="0" smtClean="0">
                <a:solidFill>
                  <a:schemeClr val="tx1"/>
                </a:solidFill>
              </a:rPr>
              <a:t>- SASA </a:t>
            </a:r>
            <a:r>
              <a:rPr lang="en-CA" sz="1400" dirty="0">
                <a:solidFill>
                  <a:schemeClr val="tx1"/>
                </a:solidFill>
              </a:rPr>
              <a:t>score</a:t>
            </a:r>
            <a:endParaRPr lang="en-CA" sz="1400" dirty="0">
              <a:solidFill>
                <a:schemeClr val="tx1"/>
              </a:solidFill>
            </a:endParaRPr>
          </a:p>
          <a:p>
            <a:pPr>
              <a:lnSpc>
                <a:spcPct val="110000"/>
              </a:lnSpc>
            </a:pPr>
            <a:r>
              <a:rPr lang="en-CA" sz="1400" dirty="0" smtClean="0">
                <a:solidFill>
                  <a:schemeClr val="tx1"/>
                </a:solidFill>
              </a:rPr>
              <a:t>- SIFT </a:t>
            </a:r>
            <a:r>
              <a:rPr lang="en-CA" sz="1400" dirty="0">
                <a:solidFill>
                  <a:schemeClr val="tx1"/>
                </a:solidFill>
              </a:rPr>
              <a:t>/ </a:t>
            </a:r>
            <a:r>
              <a:rPr lang="en-CA" sz="1400" dirty="0" smtClean="0">
                <a:solidFill>
                  <a:schemeClr val="tx1"/>
                </a:solidFill>
              </a:rPr>
              <a:t>PROVEAN score</a:t>
            </a:r>
            <a:endParaRPr lang="en-CA" sz="1400" dirty="0">
              <a:solidFill>
                <a:schemeClr val="tx1"/>
              </a:solidFill>
            </a:endParaRPr>
          </a:p>
          <a:p>
            <a:endParaRPr lang="en-CA" sz="1400" dirty="0" smtClean="0">
              <a:solidFill>
                <a:schemeClr val="tx1"/>
              </a:solidFill>
            </a:endParaRPr>
          </a:p>
          <a:p>
            <a:r>
              <a:rPr lang="en-CA" sz="1400" dirty="0" smtClean="0">
                <a:solidFill>
                  <a:schemeClr val="tx1"/>
                </a:solidFill>
              </a:rPr>
              <a:t>…</a:t>
            </a:r>
            <a:endParaRPr lang="en-CA" sz="1400" dirty="0" smtClean="0">
              <a:solidFill>
                <a:schemeClr val="tx1"/>
              </a:solidFill>
            </a:endParaRPr>
          </a:p>
          <a:p>
            <a:r>
              <a:rPr lang="en-CA" b="1" dirty="0" smtClean="0">
                <a:solidFill>
                  <a:srgbClr val="C00000"/>
                </a:solidFill>
              </a:rPr>
              <a:t>∆∆G score</a:t>
            </a:r>
            <a:endParaRPr lang="en-CA" sz="2800" b="1" dirty="0">
              <a:solidFill>
                <a:srgbClr val="C00000"/>
              </a:solidFill>
            </a:endParaRPr>
          </a:p>
        </p:txBody>
      </p:sp>
      <p:sp>
        <p:nvSpPr>
          <p:cNvPr id="88" name="TextBox 87"/>
          <p:cNvSpPr txBox="1"/>
          <p:nvPr/>
        </p:nvSpPr>
        <p:spPr>
          <a:xfrm>
            <a:off x="3341653" y="404664"/>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Template</a:t>
            </a:r>
            <a:endParaRPr lang="en-CA" sz="1600" dirty="0"/>
          </a:p>
        </p:txBody>
      </p:sp>
      <p:sp>
        <p:nvSpPr>
          <p:cNvPr id="89" name="TextBox 88"/>
          <p:cNvSpPr txBox="1"/>
          <p:nvPr/>
        </p:nvSpPr>
        <p:spPr>
          <a:xfrm>
            <a:off x="5242165" y="413375"/>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Model</a:t>
            </a:r>
            <a:endParaRPr lang="en-CA" sz="1600" dirty="0"/>
          </a:p>
        </p:txBody>
      </p:sp>
      <p:sp>
        <p:nvSpPr>
          <p:cNvPr id="90" name="TextBox 89"/>
          <p:cNvSpPr txBox="1"/>
          <p:nvPr/>
        </p:nvSpPr>
        <p:spPr>
          <a:xfrm>
            <a:off x="7236296" y="413375"/>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Mutation</a:t>
            </a:r>
            <a:endParaRPr lang="en-CA" sz="1600" dirty="0"/>
          </a:p>
        </p:txBody>
      </p:sp>
      <p:cxnSp>
        <p:nvCxnSpPr>
          <p:cNvPr id="96" name="Straight Arrow Connector 95"/>
          <p:cNvCxnSpPr>
            <a:stCxn id="25" idx="3"/>
            <a:endCxn id="24" idx="1"/>
          </p:cNvCxnSpPr>
          <p:nvPr/>
        </p:nvCxnSpPr>
        <p:spPr>
          <a:xfrm flipV="1">
            <a:off x="4949429" y="1972286"/>
            <a:ext cx="233065" cy="2"/>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24" idx="3"/>
            <a:endCxn id="26" idx="1"/>
          </p:cNvCxnSpPr>
          <p:nvPr/>
        </p:nvCxnSpPr>
        <p:spPr>
          <a:xfrm>
            <a:off x="6876604" y="1972286"/>
            <a:ext cx="212180" cy="1"/>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34" idx="3"/>
            <a:endCxn id="33" idx="1"/>
          </p:cNvCxnSpPr>
          <p:nvPr/>
        </p:nvCxnSpPr>
        <p:spPr>
          <a:xfrm flipV="1">
            <a:off x="4975744" y="5486598"/>
            <a:ext cx="206750" cy="2"/>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33" idx="3"/>
            <a:endCxn id="35" idx="1"/>
          </p:cNvCxnSpPr>
          <p:nvPr/>
        </p:nvCxnSpPr>
        <p:spPr>
          <a:xfrm>
            <a:off x="6876604" y="5486598"/>
            <a:ext cx="212180" cy="1"/>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3382294" y="3910607"/>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Pair Template</a:t>
            </a:r>
            <a:endParaRPr lang="en-CA" sz="1600" dirty="0"/>
          </a:p>
        </p:txBody>
      </p:sp>
      <p:sp>
        <p:nvSpPr>
          <p:cNvPr id="116" name="TextBox 115"/>
          <p:cNvSpPr txBox="1"/>
          <p:nvPr/>
        </p:nvSpPr>
        <p:spPr>
          <a:xfrm>
            <a:off x="5282806" y="3919318"/>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Pair Model</a:t>
            </a:r>
            <a:endParaRPr lang="en-CA" sz="1600" dirty="0"/>
          </a:p>
        </p:txBody>
      </p:sp>
      <p:sp>
        <p:nvSpPr>
          <p:cNvPr id="117" name="TextBox 116"/>
          <p:cNvSpPr txBox="1"/>
          <p:nvPr/>
        </p:nvSpPr>
        <p:spPr>
          <a:xfrm>
            <a:off x="7236296" y="3919318"/>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Pair Mutation</a:t>
            </a:r>
            <a:endParaRPr lang="en-CA" sz="1600" dirty="0"/>
          </a:p>
        </p:txBody>
      </p:sp>
      <p:grpSp>
        <p:nvGrpSpPr>
          <p:cNvPr id="7" name="Group 6"/>
          <p:cNvGrpSpPr/>
          <p:nvPr/>
        </p:nvGrpSpPr>
        <p:grpSpPr>
          <a:xfrm>
            <a:off x="290112" y="-27384"/>
            <a:ext cx="8672294" cy="461665"/>
            <a:chOff x="3436913" y="-57001"/>
            <a:chExt cx="5392833" cy="461665"/>
          </a:xfrm>
        </p:grpSpPr>
        <p:sp>
          <p:nvSpPr>
            <p:cNvPr id="37" name="TextBox 36"/>
            <p:cNvSpPr txBox="1"/>
            <p:nvPr/>
          </p:nvSpPr>
          <p:spPr>
            <a:xfrm>
              <a:off x="5876956" y="-57001"/>
              <a:ext cx="477158" cy="461665"/>
            </a:xfrm>
            <a:prstGeom prst="rect">
              <a:avLst/>
            </a:prstGeom>
            <a:noFill/>
          </p:spPr>
          <p:txBody>
            <a:bodyPr wrap="none" rtlCol="0">
              <a:spAutoFit/>
            </a:bodyPr>
            <a:lstStyle/>
            <a:p>
              <a:pPr algn="ctr"/>
              <a:r>
                <a:rPr lang="en-CA" sz="2400" dirty="0" smtClean="0"/>
                <a:t>Core</a:t>
              </a:r>
              <a:endParaRPr lang="en-CA" sz="1600" dirty="0"/>
            </a:p>
          </p:txBody>
        </p:sp>
        <p:cxnSp>
          <p:nvCxnSpPr>
            <p:cNvPr id="5" name="Straight Connector 4"/>
            <p:cNvCxnSpPr/>
            <p:nvPr/>
          </p:nvCxnSpPr>
          <p:spPr>
            <a:xfrm>
              <a:off x="3436913" y="332656"/>
              <a:ext cx="539283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 name="Straight Arrow Connector 17"/>
          <p:cNvCxnSpPr>
            <a:endCxn id="25" idx="1"/>
          </p:cNvCxnSpPr>
          <p:nvPr/>
        </p:nvCxnSpPr>
        <p:spPr>
          <a:xfrm flipV="1">
            <a:off x="2875800" y="1972288"/>
            <a:ext cx="379519" cy="59261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290112" y="3399383"/>
            <a:ext cx="8672294" cy="461665"/>
            <a:chOff x="3436913" y="-57001"/>
            <a:chExt cx="5392833" cy="461665"/>
          </a:xfrm>
        </p:grpSpPr>
        <p:sp>
          <p:nvSpPr>
            <p:cNvPr id="54" name="TextBox 53"/>
            <p:cNvSpPr txBox="1"/>
            <p:nvPr/>
          </p:nvSpPr>
          <p:spPr>
            <a:xfrm>
              <a:off x="5037357" y="-57001"/>
              <a:ext cx="2156364" cy="461665"/>
            </a:xfrm>
            <a:prstGeom prst="rect">
              <a:avLst/>
            </a:prstGeom>
            <a:noFill/>
          </p:spPr>
          <p:txBody>
            <a:bodyPr wrap="none" rtlCol="0">
              <a:spAutoFit/>
            </a:bodyPr>
            <a:lstStyle/>
            <a:p>
              <a:pPr algn="ctr"/>
              <a:r>
                <a:rPr lang="en-CA" sz="2400" dirty="0" smtClean="0"/>
                <a:t>Interface (Protein-Protein)</a:t>
              </a:r>
              <a:endParaRPr lang="en-CA" sz="1600" dirty="0"/>
            </a:p>
          </p:txBody>
        </p:sp>
        <p:cxnSp>
          <p:nvCxnSpPr>
            <p:cNvPr id="55" name="Straight Connector 54"/>
            <p:cNvCxnSpPr/>
            <p:nvPr/>
          </p:nvCxnSpPr>
          <p:spPr>
            <a:xfrm>
              <a:off x="3436913" y="332656"/>
              <a:ext cx="539283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8" name="Straight Arrow Connector 37"/>
          <p:cNvCxnSpPr>
            <a:endCxn id="25" idx="1"/>
          </p:cNvCxnSpPr>
          <p:nvPr/>
        </p:nvCxnSpPr>
        <p:spPr>
          <a:xfrm>
            <a:off x="2878238" y="1099483"/>
            <a:ext cx="377081" cy="87280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endCxn id="34" idx="1"/>
          </p:cNvCxnSpPr>
          <p:nvPr/>
        </p:nvCxnSpPr>
        <p:spPr>
          <a:xfrm flipV="1">
            <a:off x="2902115" y="5486600"/>
            <a:ext cx="379519" cy="62121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4" idx="1"/>
          </p:cNvCxnSpPr>
          <p:nvPr/>
        </p:nvCxnSpPr>
        <p:spPr>
          <a:xfrm>
            <a:off x="2904553" y="4663879"/>
            <a:ext cx="377081" cy="82272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7" name="Curved Connector 46"/>
          <p:cNvCxnSpPr/>
          <p:nvPr/>
        </p:nvCxnSpPr>
        <p:spPr>
          <a:xfrm rot="10800000" flipH="1" flipV="1">
            <a:off x="469626" y="1099483"/>
            <a:ext cx="26315" cy="3564396"/>
          </a:xfrm>
          <a:prstGeom prst="curvedConnector3">
            <a:avLst>
              <a:gd name="adj1" fmla="val -868706"/>
            </a:avLst>
          </a:prstGeom>
          <a:ln w="2540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49" name="Curved Connector 48"/>
          <p:cNvCxnSpPr/>
          <p:nvPr/>
        </p:nvCxnSpPr>
        <p:spPr>
          <a:xfrm rot="10800000" flipH="1" flipV="1">
            <a:off x="467188" y="2564904"/>
            <a:ext cx="26315" cy="3542910"/>
          </a:xfrm>
          <a:prstGeom prst="curvedConnector3">
            <a:avLst>
              <a:gd name="adj1" fmla="val -868706"/>
            </a:avLst>
          </a:prstGeom>
          <a:ln w="254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0" y="3399383"/>
            <a:ext cx="9144000" cy="34586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107496" y="3429000"/>
            <a:ext cx="8931066" cy="3312368"/>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p:cNvSpPr/>
          <p:nvPr/>
        </p:nvSpPr>
        <p:spPr>
          <a:xfrm>
            <a:off x="107504" y="44624"/>
            <a:ext cx="8928992" cy="3312368"/>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0" name="Group 19"/>
          <p:cNvGrpSpPr/>
          <p:nvPr/>
        </p:nvGrpSpPr>
        <p:grpSpPr>
          <a:xfrm>
            <a:off x="467189" y="1650286"/>
            <a:ext cx="2408611" cy="1562690"/>
            <a:chOff x="323528" y="1794302"/>
            <a:chExt cx="2408611" cy="1562690"/>
          </a:xfrm>
        </p:grpSpPr>
        <p:sp>
          <p:nvSpPr>
            <p:cNvPr id="6" name="Rectangle 5"/>
            <p:cNvSpPr/>
            <p:nvPr/>
          </p:nvSpPr>
          <p:spPr>
            <a:xfrm>
              <a:off x="323528" y="2060848"/>
              <a:ext cx="2408611" cy="1296144"/>
            </a:xfrm>
            <a:prstGeom prst="rect">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200" b="1" dirty="0" err="1" smtClean="0">
                  <a:solidFill>
                    <a:schemeClr val="tx1"/>
                  </a:solidFill>
                </a:rPr>
                <a:t>Cath</a:t>
              </a:r>
              <a:r>
                <a:rPr lang="en-CA" sz="1200" b="1" dirty="0" smtClean="0">
                  <a:solidFill>
                    <a:schemeClr val="tx1"/>
                  </a:solidFill>
                </a:rPr>
                <a:t> id</a:t>
              </a:r>
              <a:endParaRPr lang="en-CA" sz="1200" b="1" dirty="0" smtClean="0">
                <a:solidFill>
                  <a:schemeClr val="tx1"/>
                </a:solidFill>
              </a:endParaRPr>
            </a:p>
            <a:p>
              <a:pPr>
                <a:spcAft>
                  <a:spcPts val="200"/>
                </a:spcAft>
              </a:pPr>
              <a:r>
                <a:rPr lang="en-CA" sz="1200" dirty="0" smtClean="0">
                  <a:solidFill>
                    <a:schemeClr val="tx1"/>
                  </a:solidFill>
                </a:rPr>
                <a:t>PDB id</a:t>
              </a:r>
              <a:endParaRPr lang="en-CA" sz="1200" dirty="0" smtClean="0">
                <a:solidFill>
                  <a:schemeClr val="tx1"/>
                </a:solidFill>
              </a:endParaRPr>
            </a:p>
            <a:p>
              <a:pPr>
                <a:spcAft>
                  <a:spcPts val="200"/>
                </a:spcAft>
              </a:pPr>
              <a:r>
                <a:rPr lang="en-CA" sz="1200" dirty="0" smtClean="0">
                  <a:solidFill>
                    <a:schemeClr val="tx1"/>
                  </a:solidFill>
                </a:rPr>
                <a:t>PDB chain</a:t>
              </a:r>
              <a:endParaRPr lang="en-CA" sz="1200" dirty="0" smtClean="0">
                <a:solidFill>
                  <a:schemeClr val="tx1"/>
                </a:solidFill>
              </a:endParaRPr>
            </a:p>
            <a:p>
              <a:pPr>
                <a:spcAft>
                  <a:spcPts val="200"/>
                </a:spcAft>
              </a:pPr>
              <a:r>
                <a:rPr lang="en-CA" sz="1200" dirty="0" smtClean="0">
                  <a:solidFill>
                    <a:schemeClr val="tx1"/>
                  </a:solidFill>
                </a:rPr>
                <a:t>PDB domain definition</a:t>
              </a:r>
              <a:endParaRPr lang="en-CA" sz="1200" dirty="0" smtClean="0">
                <a:solidFill>
                  <a:schemeClr val="tx1"/>
                </a:solidFill>
              </a:endParaRPr>
            </a:p>
            <a:p>
              <a:pPr>
                <a:spcAft>
                  <a:spcPts val="200"/>
                </a:spcAft>
              </a:pPr>
              <a:r>
                <a:rPr lang="en-CA" sz="1200" dirty="0" err="1" smtClean="0">
                  <a:solidFill>
                    <a:schemeClr val="tx1"/>
                  </a:solidFill>
                </a:rPr>
                <a:t>PDBfam</a:t>
              </a:r>
              <a:r>
                <a:rPr lang="en-CA" sz="1200" dirty="0" smtClean="0">
                  <a:solidFill>
                    <a:schemeClr val="tx1"/>
                  </a:solidFill>
                </a:rPr>
                <a:t> name</a:t>
              </a:r>
              <a:endParaRPr lang="en-CA" sz="1200" dirty="0" smtClean="0">
                <a:solidFill>
                  <a:schemeClr val="tx1"/>
                </a:solidFill>
              </a:endParaRPr>
            </a:p>
            <a:p>
              <a:pPr>
                <a:spcAft>
                  <a:spcPts val="200"/>
                </a:spcAft>
              </a:pPr>
              <a:r>
                <a:rPr lang="en-CA" sz="1200" dirty="0" err="1">
                  <a:solidFill>
                    <a:schemeClr val="tx1"/>
                  </a:solidFill>
                </a:rPr>
                <a:t>PDBfam</a:t>
              </a:r>
              <a:r>
                <a:rPr lang="en-CA" sz="1200" dirty="0">
                  <a:solidFill>
                    <a:schemeClr val="tx1"/>
                  </a:solidFill>
                </a:rPr>
                <a:t> </a:t>
              </a:r>
              <a:r>
                <a:rPr lang="en-CA" sz="1200" dirty="0" smtClean="0">
                  <a:solidFill>
                    <a:schemeClr val="tx1"/>
                  </a:solidFill>
                </a:rPr>
                <a:t>clan</a:t>
              </a:r>
              <a:endParaRPr lang="en-CA" sz="1200" dirty="0">
                <a:solidFill>
                  <a:schemeClr val="tx1"/>
                </a:solidFill>
              </a:endParaRPr>
            </a:p>
          </p:txBody>
        </p:sp>
        <p:sp>
          <p:nvSpPr>
            <p:cNvPr id="12" name="TextBox 11"/>
            <p:cNvSpPr txBox="1"/>
            <p:nvPr/>
          </p:nvSpPr>
          <p:spPr>
            <a:xfrm>
              <a:off x="485468" y="1794302"/>
              <a:ext cx="2084738" cy="338554"/>
            </a:xfrm>
            <a:prstGeom prst="rect">
              <a:avLst/>
            </a:prstGeom>
            <a:noFill/>
          </p:spPr>
          <p:txBody>
            <a:bodyPr wrap="none" rtlCol="0">
              <a:spAutoFit/>
            </a:bodyPr>
            <a:lstStyle/>
            <a:p>
              <a:pPr algn="ctr"/>
              <a:r>
                <a:rPr lang="en-CA" sz="1600" dirty="0" smtClean="0"/>
                <a:t>Profs domain template</a:t>
              </a:r>
              <a:endParaRPr lang="en-CA" sz="1600" dirty="0"/>
            </a:p>
          </p:txBody>
        </p:sp>
      </p:grpSp>
      <p:grpSp>
        <p:nvGrpSpPr>
          <p:cNvPr id="21" name="Group 20"/>
          <p:cNvGrpSpPr/>
          <p:nvPr/>
        </p:nvGrpSpPr>
        <p:grpSpPr>
          <a:xfrm>
            <a:off x="469627" y="354142"/>
            <a:ext cx="2408611" cy="1202650"/>
            <a:chOff x="323528" y="2204864"/>
            <a:chExt cx="2408611" cy="1202650"/>
          </a:xfrm>
          <a:solidFill>
            <a:schemeClr val="accent6">
              <a:lumMod val="20000"/>
              <a:lumOff val="80000"/>
            </a:schemeClr>
          </a:solidFill>
        </p:grpSpPr>
        <p:sp>
          <p:nvSpPr>
            <p:cNvPr id="22" name="Rectangle 21"/>
            <p:cNvSpPr/>
            <p:nvPr/>
          </p:nvSpPr>
          <p:spPr>
            <a:xfrm>
              <a:off x="323528" y="2492896"/>
              <a:ext cx="2408611" cy="91461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200" b="1" dirty="0" err="1" smtClean="0">
                  <a:solidFill>
                    <a:schemeClr val="tx1"/>
                  </a:solidFill>
                </a:rPr>
                <a:t>Uniprot</a:t>
              </a:r>
              <a:r>
                <a:rPr lang="en-CA" sz="1200" b="1" dirty="0" smtClean="0">
                  <a:solidFill>
                    <a:schemeClr val="tx1"/>
                  </a:solidFill>
                </a:rPr>
                <a:t> domain id</a:t>
              </a:r>
              <a:endParaRPr lang="en-CA" sz="1200" b="1" dirty="0" smtClean="0">
                <a:solidFill>
                  <a:schemeClr val="tx1"/>
                </a:solidFill>
              </a:endParaRPr>
            </a:p>
            <a:p>
              <a:pPr>
                <a:spcAft>
                  <a:spcPts val="200"/>
                </a:spcAft>
              </a:pPr>
              <a:r>
                <a:rPr lang="en-CA" sz="1200" dirty="0" err="1" smtClean="0">
                  <a:solidFill>
                    <a:schemeClr val="tx1"/>
                  </a:solidFill>
                </a:rPr>
                <a:t>Uniprot</a:t>
              </a:r>
              <a:r>
                <a:rPr lang="en-CA" sz="1200" dirty="0" smtClean="0">
                  <a:solidFill>
                    <a:schemeClr val="tx1"/>
                  </a:solidFill>
                </a:rPr>
                <a:t> accession</a:t>
              </a:r>
              <a:endParaRPr lang="en-CA" sz="1200" dirty="0" smtClean="0">
                <a:solidFill>
                  <a:schemeClr val="tx1"/>
                </a:solidFill>
              </a:endParaRPr>
            </a:p>
            <a:p>
              <a:pPr>
                <a:spcAft>
                  <a:spcPts val="200"/>
                </a:spcAft>
              </a:pPr>
              <a:r>
                <a:rPr lang="en-CA" sz="1200" dirty="0" err="1" smtClean="0">
                  <a:solidFill>
                    <a:schemeClr val="tx1"/>
                  </a:solidFill>
                </a:rPr>
                <a:t>PDBfam</a:t>
              </a:r>
              <a:r>
                <a:rPr lang="en-CA" sz="1200" dirty="0" smtClean="0">
                  <a:solidFill>
                    <a:schemeClr val="tx1"/>
                  </a:solidFill>
                </a:rPr>
                <a:t> name</a:t>
              </a:r>
              <a:endParaRPr lang="en-CA" sz="1200" dirty="0" smtClean="0">
                <a:solidFill>
                  <a:schemeClr val="tx1"/>
                </a:solidFill>
              </a:endParaRPr>
            </a:p>
            <a:p>
              <a:pPr>
                <a:spcAft>
                  <a:spcPts val="200"/>
                </a:spcAft>
              </a:pPr>
              <a:r>
                <a:rPr lang="en-CA" sz="1200" dirty="0" err="1" smtClean="0">
                  <a:solidFill>
                    <a:schemeClr val="tx1"/>
                  </a:solidFill>
                </a:rPr>
                <a:t>PDBfam</a:t>
              </a:r>
              <a:r>
                <a:rPr lang="en-CA" sz="1200" dirty="0" smtClean="0">
                  <a:solidFill>
                    <a:schemeClr val="tx1"/>
                  </a:solidFill>
                </a:rPr>
                <a:t> domain definition</a:t>
              </a:r>
            </a:p>
          </p:txBody>
        </p:sp>
        <p:sp>
          <p:nvSpPr>
            <p:cNvPr id="23" name="TextBox 22"/>
            <p:cNvSpPr txBox="1"/>
            <p:nvPr/>
          </p:nvSpPr>
          <p:spPr>
            <a:xfrm>
              <a:off x="767115" y="2204864"/>
              <a:ext cx="1521442" cy="338554"/>
            </a:xfrm>
            <a:prstGeom prst="rect">
              <a:avLst/>
            </a:prstGeom>
            <a:noFill/>
            <a:ln>
              <a:noFill/>
            </a:ln>
          </p:spPr>
          <p:txBody>
            <a:bodyPr wrap="none" rtlCol="0">
              <a:spAutoFit/>
            </a:bodyPr>
            <a:lstStyle/>
            <a:p>
              <a:pPr algn="ctr"/>
              <a:r>
                <a:rPr lang="en-CA" sz="1600" dirty="0" err="1" smtClean="0"/>
                <a:t>Uniprot</a:t>
              </a:r>
              <a:r>
                <a:rPr lang="en-CA" sz="1600" dirty="0" smtClean="0"/>
                <a:t> Domain</a:t>
              </a:r>
              <a:endParaRPr lang="en-CA" sz="1600" dirty="0"/>
            </a:p>
          </p:txBody>
        </p:sp>
      </p:grpSp>
      <p:sp>
        <p:nvSpPr>
          <p:cNvPr id="24" name="Rectangle 23"/>
          <p:cNvSpPr/>
          <p:nvPr/>
        </p:nvSpPr>
        <p:spPr>
          <a:xfrm>
            <a:off x="5182494" y="933541"/>
            <a:ext cx="1694110"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400" b="1" dirty="0" err="1" smtClean="0">
                <a:solidFill>
                  <a:schemeClr val="tx1"/>
                </a:solidFill>
              </a:rPr>
              <a:t>Uniprot</a:t>
            </a:r>
            <a:r>
              <a:rPr lang="en-CA" sz="1400" b="1" dirty="0" smtClean="0">
                <a:solidFill>
                  <a:schemeClr val="tx1"/>
                </a:solidFill>
              </a:rPr>
              <a:t> domain id</a:t>
            </a:r>
            <a:endParaRPr lang="en-CA" sz="1400" b="1" dirty="0" smtClean="0">
              <a:solidFill>
                <a:schemeClr val="tx1"/>
              </a:solidFill>
            </a:endParaRPr>
          </a:p>
          <a:p>
            <a:pPr>
              <a:spcAft>
                <a:spcPts val="200"/>
              </a:spcAft>
            </a:pPr>
            <a:r>
              <a:rPr lang="en-CA" sz="1400" dirty="0" smtClean="0">
                <a:solidFill>
                  <a:schemeClr val="tx1"/>
                </a:solidFill>
              </a:rPr>
              <a:t>- Model filename</a:t>
            </a:r>
            <a:endParaRPr lang="en-CA" sz="1400" dirty="0" smtClean="0">
              <a:solidFill>
                <a:schemeClr val="tx1"/>
              </a:solidFill>
            </a:endParaRPr>
          </a:p>
          <a:p>
            <a:pPr>
              <a:spcAft>
                <a:spcPts val="200"/>
              </a:spcAft>
            </a:pPr>
            <a:r>
              <a:rPr lang="en-CA" sz="1400" dirty="0" smtClean="0">
                <a:solidFill>
                  <a:schemeClr val="tx1"/>
                </a:solidFill>
              </a:rPr>
              <a:t>- DOPE score</a:t>
            </a:r>
            <a:endParaRPr lang="en-CA" sz="1400" dirty="0" smtClean="0">
              <a:solidFill>
                <a:schemeClr val="tx1"/>
              </a:solidFill>
            </a:endParaRPr>
          </a:p>
          <a:p>
            <a:pPr>
              <a:spcAft>
                <a:spcPts val="200"/>
              </a:spcAft>
            </a:pPr>
            <a:r>
              <a:rPr lang="en-CA" sz="1400" dirty="0" smtClean="0">
                <a:solidFill>
                  <a:schemeClr val="tx1">
                    <a:lumMod val="75000"/>
                    <a:lumOff val="25000"/>
                  </a:schemeClr>
                </a:solidFill>
              </a:rPr>
              <a:t>- </a:t>
            </a:r>
            <a:r>
              <a:rPr lang="en-CA" sz="1400" dirty="0" err="1" smtClean="0">
                <a:solidFill>
                  <a:schemeClr val="tx1">
                    <a:lumMod val="75000"/>
                    <a:lumOff val="25000"/>
                  </a:schemeClr>
                </a:solidFill>
              </a:rPr>
              <a:t>dG</a:t>
            </a:r>
            <a:r>
              <a:rPr lang="en-CA" sz="1400" dirty="0" smtClean="0">
                <a:solidFill>
                  <a:schemeClr val="tx1">
                    <a:lumMod val="75000"/>
                    <a:lumOff val="25000"/>
                  </a:schemeClr>
                </a:solidFill>
              </a:rPr>
              <a:t> of folding (</a:t>
            </a:r>
            <a:r>
              <a:rPr lang="en-CA" sz="1400" dirty="0" err="1" smtClean="0">
                <a:solidFill>
                  <a:schemeClr val="tx1">
                    <a:lumMod val="75000"/>
                    <a:lumOff val="25000"/>
                  </a:schemeClr>
                </a:solidFill>
              </a:rPr>
              <a:t>FoldX</a:t>
            </a:r>
            <a:r>
              <a:rPr lang="en-CA" sz="1400" dirty="0" smtClean="0">
                <a:solidFill>
                  <a:schemeClr val="tx1">
                    <a:lumMod val="75000"/>
                    <a:lumOff val="25000"/>
                  </a:schemeClr>
                </a:solidFill>
              </a:rPr>
              <a:t>)</a:t>
            </a:r>
            <a:endParaRPr lang="en-CA" sz="1400" dirty="0" smtClean="0">
              <a:solidFill>
                <a:schemeClr val="tx1">
                  <a:lumMod val="75000"/>
                  <a:lumOff val="25000"/>
                </a:schemeClr>
              </a:solidFill>
            </a:endParaRPr>
          </a:p>
          <a:p>
            <a:pPr>
              <a:spcAft>
                <a:spcPts val="200"/>
              </a:spcAft>
            </a:pPr>
            <a:endParaRPr lang="en-CA" sz="1400" dirty="0" smtClean="0">
              <a:solidFill>
                <a:schemeClr val="tx1"/>
              </a:solidFill>
            </a:endParaRPr>
          </a:p>
          <a:p>
            <a:pPr>
              <a:spcAft>
                <a:spcPts val="200"/>
              </a:spcAft>
            </a:pPr>
            <a:endParaRPr lang="en-CA" sz="1400" dirty="0" smtClean="0">
              <a:solidFill>
                <a:schemeClr val="tx1"/>
              </a:solidFill>
            </a:endParaRPr>
          </a:p>
          <a:p>
            <a:pPr>
              <a:spcAft>
                <a:spcPts val="200"/>
              </a:spcAft>
            </a:pPr>
            <a:endParaRPr lang="en-CA" sz="1400" dirty="0">
              <a:solidFill>
                <a:schemeClr val="tx1"/>
              </a:solidFill>
            </a:endParaRPr>
          </a:p>
        </p:txBody>
      </p:sp>
      <p:sp>
        <p:nvSpPr>
          <p:cNvPr id="25" name="Rectangle 24"/>
          <p:cNvSpPr/>
          <p:nvPr/>
        </p:nvSpPr>
        <p:spPr>
          <a:xfrm>
            <a:off x="3255319" y="933543"/>
            <a:ext cx="1694110"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400" b="1" dirty="0" err="1" smtClean="0">
                <a:solidFill>
                  <a:schemeClr val="tx1"/>
                </a:solidFill>
              </a:rPr>
              <a:t>Uniprot</a:t>
            </a:r>
            <a:r>
              <a:rPr lang="en-CA" sz="1400" b="1" dirty="0" smtClean="0">
                <a:solidFill>
                  <a:schemeClr val="tx1"/>
                </a:solidFill>
              </a:rPr>
              <a:t> domain id</a:t>
            </a:r>
            <a:endParaRPr lang="en-CA" sz="1400" b="1" dirty="0" smtClean="0">
              <a:solidFill>
                <a:schemeClr val="tx1"/>
              </a:solidFill>
            </a:endParaRPr>
          </a:p>
          <a:p>
            <a:pPr>
              <a:spcAft>
                <a:spcPts val="200"/>
              </a:spcAft>
            </a:pPr>
            <a:r>
              <a:rPr lang="en-CA" sz="1400" dirty="0" smtClean="0">
                <a:solidFill>
                  <a:schemeClr val="tx1"/>
                </a:solidFill>
              </a:rPr>
              <a:t>- Expanded domain definitions</a:t>
            </a:r>
            <a:endParaRPr lang="en-CA" sz="1400" dirty="0" smtClean="0">
              <a:solidFill>
                <a:schemeClr val="tx1"/>
              </a:solidFill>
            </a:endParaRPr>
          </a:p>
          <a:p>
            <a:pPr>
              <a:spcAft>
                <a:spcPts val="200"/>
              </a:spcAft>
            </a:pPr>
            <a:r>
              <a:rPr lang="en-CA" sz="1400" dirty="0" smtClean="0">
                <a:solidFill>
                  <a:schemeClr val="tx1"/>
                </a:solidFill>
              </a:rPr>
              <a:t>- Pairwise sequence alignment filename</a:t>
            </a:r>
            <a:endParaRPr lang="en-CA" sz="1400" dirty="0" smtClean="0">
              <a:solidFill>
                <a:schemeClr val="tx1"/>
              </a:solidFill>
            </a:endParaRPr>
          </a:p>
          <a:p>
            <a:pPr>
              <a:spcAft>
                <a:spcPts val="200"/>
              </a:spcAft>
            </a:pPr>
            <a:r>
              <a:rPr lang="en-CA" sz="1400" dirty="0" smtClean="0">
                <a:solidFill>
                  <a:schemeClr val="tx1"/>
                </a:solidFill>
              </a:rPr>
              <a:t>- Multiple sequence alignment filename</a:t>
            </a:r>
            <a:endParaRPr lang="en-CA" sz="1400" dirty="0" smtClean="0">
              <a:solidFill>
                <a:schemeClr val="tx1"/>
              </a:solidFill>
            </a:endParaRPr>
          </a:p>
          <a:p>
            <a:pPr>
              <a:spcAft>
                <a:spcPts val="200"/>
              </a:spcAft>
            </a:pPr>
            <a:endParaRPr lang="en-CA" sz="1400" dirty="0">
              <a:solidFill>
                <a:schemeClr val="tx1"/>
              </a:solidFill>
            </a:endParaRPr>
          </a:p>
        </p:txBody>
      </p:sp>
      <p:sp>
        <p:nvSpPr>
          <p:cNvPr id="26" name="Rectangle 25"/>
          <p:cNvSpPr/>
          <p:nvPr/>
        </p:nvSpPr>
        <p:spPr>
          <a:xfrm>
            <a:off x="7088784" y="933542"/>
            <a:ext cx="1873622"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CA" sz="1400" b="1" dirty="0" err="1" smtClean="0">
                <a:solidFill>
                  <a:schemeClr val="tx1"/>
                </a:solidFill>
              </a:rPr>
              <a:t>Uniprot</a:t>
            </a:r>
            <a:r>
              <a:rPr lang="en-CA" sz="1400" b="1" dirty="0" smtClean="0">
                <a:solidFill>
                  <a:schemeClr val="tx1"/>
                </a:solidFill>
              </a:rPr>
              <a:t> domain id</a:t>
            </a:r>
            <a:endParaRPr lang="en-CA" sz="1400" b="1" dirty="0" smtClean="0">
              <a:solidFill>
                <a:schemeClr val="tx1"/>
              </a:solidFill>
            </a:endParaRPr>
          </a:p>
          <a:p>
            <a:pPr>
              <a:lnSpc>
                <a:spcPct val="110000"/>
              </a:lnSpc>
            </a:pPr>
            <a:r>
              <a:rPr lang="en-CA" sz="1400" dirty="0" smtClean="0">
                <a:solidFill>
                  <a:schemeClr val="tx1"/>
                </a:solidFill>
              </a:rPr>
              <a:t>- Mutation</a:t>
            </a:r>
            <a:endParaRPr lang="en-CA" sz="1400" dirty="0" smtClean="0">
              <a:solidFill>
                <a:schemeClr val="tx1"/>
              </a:solidFill>
            </a:endParaRPr>
          </a:p>
          <a:p>
            <a:pPr>
              <a:lnSpc>
                <a:spcPct val="110000"/>
              </a:lnSpc>
            </a:pPr>
            <a:r>
              <a:rPr lang="en-CA" sz="1400" dirty="0" smtClean="0">
                <a:solidFill>
                  <a:schemeClr val="tx1"/>
                </a:solidFill>
              </a:rPr>
              <a:t>- Biophysical properties</a:t>
            </a:r>
            <a:endParaRPr lang="en-CA" sz="1400" dirty="0" smtClean="0">
              <a:solidFill>
                <a:schemeClr val="tx1"/>
              </a:solidFill>
            </a:endParaRPr>
          </a:p>
          <a:p>
            <a:pPr>
              <a:lnSpc>
                <a:spcPct val="110000"/>
              </a:lnSpc>
            </a:pPr>
            <a:r>
              <a:rPr lang="en-CA" sz="1400" dirty="0" smtClean="0">
                <a:solidFill>
                  <a:schemeClr val="tx1"/>
                </a:solidFill>
              </a:rPr>
              <a:t>- SASA score</a:t>
            </a:r>
            <a:endParaRPr lang="en-CA" sz="1400" dirty="0" smtClean="0">
              <a:solidFill>
                <a:schemeClr val="tx1"/>
              </a:solidFill>
            </a:endParaRPr>
          </a:p>
          <a:p>
            <a:pPr>
              <a:lnSpc>
                <a:spcPct val="110000"/>
              </a:lnSpc>
            </a:pPr>
            <a:r>
              <a:rPr lang="en-CA" sz="1400" dirty="0" smtClean="0">
                <a:solidFill>
                  <a:schemeClr val="tx1"/>
                </a:solidFill>
              </a:rPr>
              <a:t>- SIFT / PROVEAN score</a:t>
            </a:r>
            <a:endParaRPr lang="en-CA" sz="1400" dirty="0" smtClean="0">
              <a:solidFill>
                <a:schemeClr val="tx1"/>
              </a:solidFill>
            </a:endParaRPr>
          </a:p>
          <a:p>
            <a:pPr>
              <a:lnSpc>
                <a:spcPct val="110000"/>
              </a:lnSpc>
            </a:pPr>
            <a:endParaRPr lang="en-CA" sz="1400" dirty="0" smtClean="0">
              <a:solidFill>
                <a:schemeClr val="tx1"/>
              </a:solidFill>
            </a:endParaRPr>
          </a:p>
          <a:p>
            <a:pPr>
              <a:lnSpc>
                <a:spcPct val="110000"/>
              </a:lnSpc>
            </a:pPr>
            <a:r>
              <a:rPr lang="en-CA" sz="1400" dirty="0" smtClean="0">
                <a:solidFill>
                  <a:schemeClr val="tx1"/>
                </a:solidFill>
              </a:rPr>
              <a:t>…</a:t>
            </a:r>
            <a:endParaRPr lang="en-CA" sz="1400" dirty="0" smtClean="0">
              <a:solidFill>
                <a:schemeClr val="tx1"/>
              </a:solidFill>
            </a:endParaRPr>
          </a:p>
          <a:p>
            <a:pPr>
              <a:lnSpc>
                <a:spcPct val="110000"/>
              </a:lnSpc>
            </a:pPr>
            <a:r>
              <a:rPr lang="en-CA" b="1" dirty="0" smtClean="0">
                <a:solidFill>
                  <a:srgbClr val="C00000"/>
                </a:solidFill>
              </a:rPr>
              <a:t>∆∆G score</a:t>
            </a:r>
            <a:endParaRPr lang="en-CA" b="1" dirty="0">
              <a:solidFill>
                <a:srgbClr val="C00000"/>
              </a:solidFill>
            </a:endParaRPr>
          </a:p>
        </p:txBody>
      </p:sp>
      <p:grpSp>
        <p:nvGrpSpPr>
          <p:cNvPr id="27" name="Group 26"/>
          <p:cNvGrpSpPr/>
          <p:nvPr/>
        </p:nvGrpSpPr>
        <p:grpSpPr>
          <a:xfrm>
            <a:off x="493504" y="5301208"/>
            <a:ext cx="2408611" cy="1346666"/>
            <a:chOff x="323528" y="1794302"/>
            <a:chExt cx="2408611" cy="1346666"/>
          </a:xfrm>
        </p:grpSpPr>
        <p:sp>
          <p:nvSpPr>
            <p:cNvPr id="28" name="Rectangle 27"/>
            <p:cNvSpPr/>
            <p:nvPr/>
          </p:nvSpPr>
          <p:spPr>
            <a:xfrm>
              <a:off x="323528" y="2060848"/>
              <a:ext cx="2408611" cy="1080120"/>
            </a:xfrm>
            <a:prstGeom prst="rect">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200" b="1" dirty="0" smtClean="0">
                  <a:solidFill>
                    <a:schemeClr val="tx1"/>
                  </a:solidFill>
                </a:rPr>
                <a:t>Domain contact id</a:t>
              </a:r>
              <a:endParaRPr lang="en-CA" sz="1200" b="1" dirty="0" smtClean="0">
                <a:solidFill>
                  <a:schemeClr val="tx1"/>
                </a:solidFill>
              </a:endParaRPr>
            </a:p>
            <a:p>
              <a:pPr>
                <a:spcAft>
                  <a:spcPts val="200"/>
                </a:spcAft>
              </a:pPr>
              <a:r>
                <a:rPr lang="en-CA" sz="1200" dirty="0" err="1" smtClean="0">
                  <a:solidFill>
                    <a:schemeClr val="tx1"/>
                  </a:solidFill>
                </a:rPr>
                <a:t>Cath</a:t>
              </a:r>
              <a:r>
                <a:rPr lang="en-CA" sz="1200" dirty="0" smtClean="0">
                  <a:solidFill>
                    <a:schemeClr val="tx1"/>
                  </a:solidFill>
                </a:rPr>
                <a:t> id 1</a:t>
              </a:r>
              <a:endParaRPr lang="en-CA" sz="1200" dirty="0" smtClean="0">
                <a:solidFill>
                  <a:schemeClr val="tx1"/>
                </a:solidFill>
              </a:endParaRPr>
            </a:p>
            <a:p>
              <a:pPr>
                <a:spcAft>
                  <a:spcPts val="200"/>
                </a:spcAft>
              </a:pPr>
              <a:r>
                <a:rPr lang="en-CA" sz="1200" dirty="0" smtClean="0">
                  <a:solidFill>
                    <a:schemeClr val="tx1"/>
                  </a:solidFill>
                </a:rPr>
                <a:t>PDB contacting residues 1</a:t>
              </a:r>
              <a:endParaRPr lang="en-CA" sz="1200" dirty="0" smtClean="0">
                <a:solidFill>
                  <a:schemeClr val="tx1"/>
                </a:solidFill>
              </a:endParaRPr>
            </a:p>
            <a:p>
              <a:pPr>
                <a:spcAft>
                  <a:spcPts val="200"/>
                </a:spcAft>
              </a:pPr>
              <a:r>
                <a:rPr lang="en-CA" sz="1200" dirty="0" err="1" smtClean="0">
                  <a:solidFill>
                    <a:schemeClr val="tx1"/>
                  </a:solidFill>
                </a:rPr>
                <a:t>Cath</a:t>
              </a:r>
              <a:r>
                <a:rPr lang="en-CA" sz="1200" dirty="0" smtClean="0">
                  <a:solidFill>
                    <a:schemeClr val="tx1"/>
                  </a:solidFill>
                </a:rPr>
                <a:t> id 2</a:t>
              </a:r>
              <a:endParaRPr lang="en-CA" sz="1200" dirty="0" smtClean="0">
                <a:solidFill>
                  <a:schemeClr val="tx1"/>
                </a:solidFill>
              </a:endParaRPr>
            </a:p>
            <a:p>
              <a:pPr>
                <a:spcAft>
                  <a:spcPts val="200"/>
                </a:spcAft>
              </a:pPr>
              <a:r>
                <a:rPr lang="en-CA" sz="1200" dirty="0" smtClean="0">
                  <a:solidFill>
                    <a:schemeClr val="tx1"/>
                  </a:solidFill>
                </a:rPr>
                <a:t>PDB contacting residues 2</a:t>
              </a:r>
            </a:p>
          </p:txBody>
        </p:sp>
        <p:sp>
          <p:nvSpPr>
            <p:cNvPr id="29" name="TextBox 28"/>
            <p:cNvSpPr txBox="1"/>
            <p:nvPr/>
          </p:nvSpPr>
          <p:spPr>
            <a:xfrm>
              <a:off x="511855" y="1794302"/>
              <a:ext cx="2031968" cy="338554"/>
            </a:xfrm>
            <a:prstGeom prst="rect">
              <a:avLst/>
            </a:prstGeom>
            <a:noFill/>
          </p:spPr>
          <p:txBody>
            <a:bodyPr wrap="none" rtlCol="0">
              <a:spAutoFit/>
            </a:bodyPr>
            <a:lstStyle/>
            <a:p>
              <a:pPr algn="ctr"/>
              <a:r>
                <a:rPr lang="en-CA" sz="1600" dirty="0" smtClean="0"/>
                <a:t>Profs domain contacts</a:t>
              </a:r>
              <a:endParaRPr lang="en-CA" sz="1600" dirty="0"/>
            </a:p>
          </p:txBody>
        </p:sp>
      </p:grpSp>
      <p:grpSp>
        <p:nvGrpSpPr>
          <p:cNvPr id="30" name="Group 29"/>
          <p:cNvGrpSpPr/>
          <p:nvPr/>
        </p:nvGrpSpPr>
        <p:grpSpPr>
          <a:xfrm>
            <a:off x="495942" y="3810526"/>
            <a:ext cx="2408611" cy="1418674"/>
            <a:chOff x="323528" y="2111370"/>
            <a:chExt cx="2408611" cy="1418674"/>
          </a:xfrm>
        </p:grpSpPr>
        <p:sp>
          <p:nvSpPr>
            <p:cNvPr id="31" name="Rectangle 30"/>
            <p:cNvSpPr/>
            <p:nvPr/>
          </p:nvSpPr>
          <p:spPr>
            <a:xfrm>
              <a:off x="323528" y="2399402"/>
              <a:ext cx="2408611" cy="1130642"/>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200" b="1" dirty="0" err="1" smtClean="0">
                  <a:solidFill>
                    <a:schemeClr val="tx1"/>
                  </a:solidFill>
                </a:rPr>
                <a:t>Uniprot</a:t>
              </a:r>
              <a:r>
                <a:rPr lang="en-CA" sz="1200" b="1" dirty="0" smtClean="0">
                  <a:solidFill>
                    <a:schemeClr val="tx1"/>
                  </a:solidFill>
                </a:rPr>
                <a:t> domain pair id</a:t>
              </a:r>
              <a:endParaRPr lang="en-CA" sz="1200" b="1" dirty="0" smtClean="0">
                <a:solidFill>
                  <a:schemeClr val="tx1"/>
                </a:solidFill>
              </a:endParaRPr>
            </a:p>
            <a:p>
              <a:pPr>
                <a:spcAft>
                  <a:spcPts val="200"/>
                </a:spcAft>
              </a:pPr>
              <a:r>
                <a:rPr lang="en-CA" sz="1200" dirty="0" err="1" smtClean="0">
                  <a:solidFill>
                    <a:schemeClr val="tx1"/>
                  </a:solidFill>
                </a:rPr>
                <a:t>Uniprot</a:t>
              </a:r>
              <a:r>
                <a:rPr lang="en-CA" sz="1200" dirty="0" smtClean="0">
                  <a:solidFill>
                    <a:schemeClr val="tx1"/>
                  </a:solidFill>
                </a:rPr>
                <a:t> domain id 1</a:t>
              </a:r>
              <a:endParaRPr lang="en-CA" sz="1200" dirty="0" smtClean="0">
                <a:solidFill>
                  <a:schemeClr val="tx1"/>
                </a:solidFill>
              </a:endParaRPr>
            </a:p>
            <a:p>
              <a:pPr>
                <a:spcAft>
                  <a:spcPts val="200"/>
                </a:spcAft>
              </a:pPr>
              <a:r>
                <a:rPr lang="en-CA" sz="1200" dirty="0" err="1" smtClean="0">
                  <a:solidFill>
                    <a:schemeClr val="tx1"/>
                  </a:solidFill>
                </a:rPr>
                <a:t>Uniprot</a:t>
              </a:r>
              <a:r>
                <a:rPr lang="en-CA" sz="1200" dirty="0" smtClean="0">
                  <a:solidFill>
                    <a:schemeClr val="tx1"/>
                  </a:solidFill>
                </a:rPr>
                <a:t> domain id 2</a:t>
              </a:r>
              <a:endParaRPr lang="en-CA" sz="1200" dirty="0" smtClean="0">
                <a:solidFill>
                  <a:schemeClr val="tx1"/>
                </a:solidFill>
              </a:endParaRPr>
            </a:p>
            <a:p>
              <a:pPr>
                <a:spcAft>
                  <a:spcPts val="200"/>
                </a:spcAft>
              </a:pPr>
              <a:r>
                <a:rPr lang="en-CA" sz="1200" dirty="0" smtClean="0">
                  <a:solidFill>
                    <a:schemeClr val="tx1"/>
                  </a:solidFill>
                </a:rPr>
                <a:t>Path to data</a:t>
              </a:r>
              <a:endParaRPr lang="en-CA" sz="1200" dirty="0" smtClean="0">
                <a:solidFill>
                  <a:schemeClr val="tx1"/>
                </a:solidFill>
              </a:endParaRPr>
            </a:p>
            <a:p>
              <a:pPr>
                <a:spcAft>
                  <a:spcPts val="200"/>
                </a:spcAft>
              </a:pPr>
              <a:r>
                <a:rPr lang="en-CA" sz="1200" dirty="0" smtClean="0">
                  <a:solidFill>
                    <a:schemeClr val="tx1"/>
                  </a:solidFill>
                </a:rPr>
                <a:t>Type of interaction…</a:t>
              </a:r>
            </a:p>
          </p:txBody>
        </p:sp>
        <p:sp>
          <p:nvSpPr>
            <p:cNvPr id="32" name="TextBox 31"/>
            <p:cNvSpPr txBox="1"/>
            <p:nvPr/>
          </p:nvSpPr>
          <p:spPr>
            <a:xfrm>
              <a:off x="584984" y="2111370"/>
              <a:ext cx="1885709" cy="338554"/>
            </a:xfrm>
            <a:prstGeom prst="rect">
              <a:avLst/>
            </a:prstGeom>
            <a:noFill/>
          </p:spPr>
          <p:txBody>
            <a:bodyPr wrap="none" rtlCol="0">
              <a:spAutoFit/>
            </a:bodyPr>
            <a:lstStyle/>
            <a:p>
              <a:pPr algn="ctr"/>
              <a:r>
                <a:rPr lang="en-CA" sz="1600" dirty="0" err="1" smtClean="0"/>
                <a:t>Uniprot</a:t>
              </a:r>
              <a:r>
                <a:rPr lang="en-CA" sz="1600" dirty="0" smtClean="0"/>
                <a:t> Domain Pair</a:t>
              </a:r>
              <a:endParaRPr lang="en-CA" sz="1600" dirty="0"/>
            </a:p>
          </p:txBody>
        </p:sp>
      </p:grpSp>
      <p:sp>
        <p:nvSpPr>
          <p:cNvPr id="33" name="Rectangle 32"/>
          <p:cNvSpPr/>
          <p:nvPr/>
        </p:nvSpPr>
        <p:spPr>
          <a:xfrm>
            <a:off x="5182494" y="4447853"/>
            <a:ext cx="1694110"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400" b="1" dirty="0" err="1" smtClean="0">
                <a:solidFill>
                  <a:schemeClr val="tx1"/>
                </a:solidFill>
              </a:rPr>
              <a:t>Uniprot</a:t>
            </a:r>
            <a:r>
              <a:rPr lang="en-CA" sz="1400" b="1" dirty="0" smtClean="0">
                <a:solidFill>
                  <a:schemeClr val="tx1"/>
                </a:solidFill>
              </a:rPr>
              <a:t> domain pair id</a:t>
            </a:r>
            <a:endParaRPr lang="en-CA" sz="1400" b="1" dirty="0" smtClean="0">
              <a:solidFill>
                <a:schemeClr val="tx1"/>
              </a:solidFill>
            </a:endParaRPr>
          </a:p>
          <a:p>
            <a:pPr>
              <a:spcAft>
                <a:spcPts val="200"/>
              </a:spcAft>
            </a:pPr>
            <a:r>
              <a:rPr lang="en-CA" sz="1400" dirty="0" smtClean="0">
                <a:solidFill>
                  <a:schemeClr val="tx1"/>
                </a:solidFill>
              </a:rPr>
              <a:t>- Model filename</a:t>
            </a:r>
            <a:endParaRPr lang="en-CA" sz="1400" dirty="0" smtClean="0">
              <a:solidFill>
                <a:schemeClr val="tx1"/>
              </a:solidFill>
            </a:endParaRPr>
          </a:p>
          <a:p>
            <a:pPr>
              <a:spcAft>
                <a:spcPts val="200"/>
              </a:spcAft>
            </a:pPr>
            <a:r>
              <a:rPr lang="en-CA" sz="1400" dirty="0" smtClean="0">
                <a:solidFill>
                  <a:schemeClr val="tx1"/>
                </a:solidFill>
              </a:rPr>
              <a:t>- DOPE score</a:t>
            </a:r>
            <a:endParaRPr lang="en-CA" sz="1400" dirty="0" smtClean="0">
              <a:solidFill>
                <a:schemeClr val="tx1"/>
              </a:solidFill>
            </a:endParaRPr>
          </a:p>
          <a:p>
            <a:pPr>
              <a:spcAft>
                <a:spcPts val="200"/>
              </a:spcAft>
            </a:pPr>
            <a:r>
              <a:rPr lang="en-CA" sz="1400" dirty="0" smtClean="0">
                <a:solidFill>
                  <a:schemeClr val="tx1"/>
                </a:solidFill>
              </a:rPr>
              <a:t>- Interface area</a:t>
            </a:r>
            <a:endParaRPr lang="en-CA" sz="1400" dirty="0" smtClean="0">
              <a:solidFill>
                <a:schemeClr val="tx1"/>
              </a:solidFill>
            </a:endParaRPr>
          </a:p>
          <a:p>
            <a:pPr>
              <a:spcAft>
                <a:spcPts val="200"/>
              </a:spcAft>
            </a:pPr>
            <a:r>
              <a:rPr lang="en-CA" sz="1400" dirty="0" smtClean="0">
                <a:solidFill>
                  <a:schemeClr val="tx1"/>
                </a:solidFill>
              </a:rPr>
              <a:t>- Interacting residue</a:t>
            </a:r>
            <a:endParaRPr lang="en-CA" sz="1400" dirty="0" smtClean="0">
              <a:solidFill>
                <a:schemeClr val="tx1"/>
              </a:solidFill>
            </a:endParaRPr>
          </a:p>
          <a:p>
            <a:pPr>
              <a:spcAft>
                <a:spcPts val="200"/>
              </a:spcAft>
            </a:pPr>
            <a:r>
              <a:rPr lang="en-CA" sz="1400" dirty="0" smtClean="0">
                <a:solidFill>
                  <a:schemeClr val="tx1">
                    <a:lumMod val="75000"/>
                    <a:lumOff val="25000"/>
                  </a:schemeClr>
                </a:solidFill>
              </a:rPr>
              <a:t>- </a:t>
            </a:r>
            <a:r>
              <a:rPr lang="en-CA" sz="1400" dirty="0" err="1" smtClean="0">
                <a:solidFill>
                  <a:schemeClr val="tx1">
                    <a:lumMod val="75000"/>
                    <a:lumOff val="25000"/>
                  </a:schemeClr>
                </a:solidFill>
              </a:rPr>
              <a:t>dG</a:t>
            </a:r>
            <a:r>
              <a:rPr lang="en-CA" sz="1400" dirty="0" smtClean="0">
                <a:solidFill>
                  <a:schemeClr val="tx1">
                    <a:lumMod val="75000"/>
                    <a:lumOff val="25000"/>
                  </a:schemeClr>
                </a:solidFill>
              </a:rPr>
              <a:t> of interaction (</a:t>
            </a:r>
            <a:r>
              <a:rPr lang="en-CA" sz="1400" dirty="0" err="1" smtClean="0">
                <a:solidFill>
                  <a:schemeClr val="tx1">
                    <a:lumMod val="75000"/>
                    <a:lumOff val="25000"/>
                  </a:schemeClr>
                </a:solidFill>
              </a:rPr>
              <a:t>FoldX</a:t>
            </a:r>
            <a:r>
              <a:rPr lang="en-CA" sz="1400" dirty="0" smtClean="0">
                <a:solidFill>
                  <a:schemeClr val="tx1">
                    <a:lumMod val="75000"/>
                    <a:lumOff val="25000"/>
                  </a:schemeClr>
                </a:solidFill>
              </a:rPr>
              <a:t>)</a:t>
            </a:r>
            <a:endParaRPr lang="en-CA" sz="1400" dirty="0">
              <a:solidFill>
                <a:schemeClr val="tx1">
                  <a:lumMod val="75000"/>
                  <a:lumOff val="25000"/>
                </a:schemeClr>
              </a:solidFill>
            </a:endParaRPr>
          </a:p>
        </p:txBody>
      </p:sp>
      <p:sp>
        <p:nvSpPr>
          <p:cNvPr id="34" name="Rectangle 33"/>
          <p:cNvSpPr/>
          <p:nvPr/>
        </p:nvSpPr>
        <p:spPr>
          <a:xfrm>
            <a:off x="3281634" y="4447855"/>
            <a:ext cx="1694110"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400" b="1" dirty="0" err="1" smtClean="0">
                <a:solidFill>
                  <a:schemeClr val="tx1"/>
                </a:solidFill>
              </a:rPr>
              <a:t>Uniprot</a:t>
            </a:r>
            <a:r>
              <a:rPr lang="en-CA" sz="1400" b="1" dirty="0" smtClean="0">
                <a:solidFill>
                  <a:schemeClr val="tx1"/>
                </a:solidFill>
              </a:rPr>
              <a:t> domain pair id</a:t>
            </a:r>
            <a:endParaRPr lang="en-CA" sz="1400" b="1" dirty="0" smtClean="0">
              <a:solidFill>
                <a:schemeClr val="tx1"/>
              </a:solidFill>
            </a:endParaRPr>
          </a:p>
          <a:p>
            <a:pPr>
              <a:spcAft>
                <a:spcPts val="200"/>
              </a:spcAft>
            </a:pPr>
            <a:r>
              <a:rPr lang="en-CA" sz="1400" dirty="0" smtClean="0">
                <a:solidFill>
                  <a:schemeClr val="tx1"/>
                </a:solidFill>
              </a:rPr>
              <a:t>- Expanded domain definitions</a:t>
            </a:r>
            <a:endParaRPr lang="en-CA" sz="1400" dirty="0" smtClean="0">
              <a:solidFill>
                <a:schemeClr val="tx1"/>
              </a:solidFill>
            </a:endParaRPr>
          </a:p>
          <a:p>
            <a:pPr>
              <a:spcAft>
                <a:spcPts val="200"/>
              </a:spcAft>
            </a:pPr>
            <a:r>
              <a:rPr lang="en-CA" sz="1400" dirty="0" smtClean="0">
                <a:solidFill>
                  <a:schemeClr val="tx1"/>
                </a:solidFill>
              </a:rPr>
              <a:t>- Pairwise sequence alignment filenames</a:t>
            </a:r>
            <a:endParaRPr lang="en-CA" sz="1400" dirty="0" smtClean="0">
              <a:solidFill>
                <a:schemeClr val="tx1"/>
              </a:solidFill>
            </a:endParaRPr>
          </a:p>
          <a:p>
            <a:pPr>
              <a:spcAft>
                <a:spcPts val="200"/>
              </a:spcAft>
            </a:pPr>
            <a:endParaRPr lang="en-CA" sz="1400" dirty="0" smtClean="0">
              <a:solidFill>
                <a:schemeClr val="tx1"/>
              </a:solidFill>
            </a:endParaRPr>
          </a:p>
          <a:p>
            <a:pPr>
              <a:spcAft>
                <a:spcPts val="200"/>
              </a:spcAft>
            </a:pPr>
            <a:endParaRPr lang="en-CA" sz="1400" dirty="0">
              <a:solidFill>
                <a:schemeClr val="tx1"/>
              </a:solidFill>
            </a:endParaRPr>
          </a:p>
        </p:txBody>
      </p:sp>
      <p:sp>
        <p:nvSpPr>
          <p:cNvPr id="35" name="Rectangle 34"/>
          <p:cNvSpPr/>
          <p:nvPr/>
        </p:nvSpPr>
        <p:spPr>
          <a:xfrm>
            <a:off x="7088784" y="4447854"/>
            <a:ext cx="1873622"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b="1" dirty="0" err="1" smtClean="0">
                <a:solidFill>
                  <a:schemeClr val="tx1"/>
                </a:solidFill>
              </a:rPr>
              <a:t>Uniprot</a:t>
            </a:r>
            <a:r>
              <a:rPr lang="en-CA" sz="1400" b="1" dirty="0" smtClean="0">
                <a:solidFill>
                  <a:schemeClr val="tx1"/>
                </a:solidFill>
              </a:rPr>
              <a:t> domain pair id</a:t>
            </a:r>
            <a:endParaRPr lang="en-CA" sz="1400" b="1" dirty="0" smtClean="0">
              <a:solidFill>
                <a:schemeClr val="tx1"/>
              </a:solidFill>
            </a:endParaRPr>
          </a:p>
          <a:p>
            <a:pPr>
              <a:lnSpc>
                <a:spcPct val="110000"/>
              </a:lnSpc>
            </a:pPr>
            <a:r>
              <a:rPr lang="en-CA" sz="1400" dirty="0" smtClean="0">
                <a:solidFill>
                  <a:schemeClr val="tx1"/>
                </a:solidFill>
              </a:rPr>
              <a:t>- Mutation</a:t>
            </a:r>
            <a:endParaRPr lang="en-CA" sz="1400" dirty="0">
              <a:solidFill>
                <a:schemeClr val="tx1"/>
              </a:solidFill>
            </a:endParaRPr>
          </a:p>
          <a:p>
            <a:pPr>
              <a:lnSpc>
                <a:spcPct val="110000"/>
              </a:lnSpc>
            </a:pPr>
            <a:r>
              <a:rPr lang="en-CA" sz="1400" dirty="0" smtClean="0">
                <a:solidFill>
                  <a:schemeClr val="tx1"/>
                </a:solidFill>
              </a:rPr>
              <a:t>- Biophysical </a:t>
            </a:r>
            <a:r>
              <a:rPr lang="en-CA" sz="1400" dirty="0">
                <a:solidFill>
                  <a:schemeClr val="tx1"/>
                </a:solidFill>
              </a:rPr>
              <a:t>properties</a:t>
            </a:r>
            <a:endParaRPr lang="en-CA" sz="1400" dirty="0">
              <a:solidFill>
                <a:schemeClr val="tx1"/>
              </a:solidFill>
            </a:endParaRPr>
          </a:p>
          <a:p>
            <a:pPr>
              <a:lnSpc>
                <a:spcPct val="110000"/>
              </a:lnSpc>
            </a:pPr>
            <a:r>
              <a:rPr lang="en-CA" sz="1400" dirty="0" smtClean="0">
                <a:solidFill>
                  <a:schemeClr val="tx1"/>
                </a:solidFill>
              </a:rPr>
              <a:t>- SASA </a:t>
            </a:r>
            <a:r>
              <a:rPr lang="en-CA" sz="1400" dirty="0">
                <a:solidFill>
                  <a:schemeClr val="tx1"/>
                </a:solidFill>
              </a:rPr>
              <a:t>score</a:t>
            </a:r>
            <a:endParaRPr lang="en-CA" sz="1400" dirty="0">
              <a:solidFill>
                <a:schemeClr val="tx1"/>
              </a:solidFill>
            </a:endParaRPr>
          </a:p>
          <a:p>
            <a:pPr>
              <a:lnSpc>
                <a:spcPct val="110000"/>
              </a:lnSpc>
            </a:pPr>
            <a:r>
              <a:rPr lang="en-CA" sz="1400" dirty="0" smtClean="0">
                <a:solidFill>
                  <a:schemeClr val="tx1"/>
                </a:solidFill>
              </a:rPr>
              <a:t>- SIFT </a:t>
            </a:r>
            <a:r>
              <a:rPr lang="en-CA" sz="1400" dirty="0">
                <a:solidFill>
                  <a:schemeClr val="tx1"/>
                </a:solidFill>
              </a:rPr>
              <a:t>/ </a:t>
            </a:r>
            <a:r>
              <a:rPr lang="en-CA" sz="1400" dirty="0" smtClean="0">
                <a:solidFill>
                  <a:schemeClr val="tx1"/>
                </a:solidFill>
              </a:rPr>
              <a:t>PROVEAN score</a:t>
            </a:r>
            <a:endParaRPr lang="en-CA" sz="1400" dirty="0">
              <a:solidFill>
                <a:schemeClr val="tx1"/>
              </a:solidFill>
            </a:endParaRPr>
          </a:p>
          <a:p>
            <a:endParaRPr lang="en-CA" sz="1400" dirty="0" smtClean="0">
              <a:solidFill>
                <a:schemeClr val="tx1"/>
              </a:solidFill>
            </a:endParaRPr>
          </a:p>
          <a:p>
            <a:r>
              <a:rPr lang="en-CA" sz="1400" dirty="0" smtClean="0">
                <a:solidFill>
                  <a:schemeClr val="tx1"/>
                </a:solidFill>
              </a:rPr>
              <a:t>…</a:t>
            </a:r>
            <a:endParaRPr lang="en-CA" sz="1400" dirty="0" smtClean="0">
              <a:solidFill>
                <a:schemeClr val="tx1"/>
              </a:solidFill>
            </a:endParaRPr>
          </a:p>
          <a:p>
            <a:r>
              <a:rPr lang="en-CA" b="1" dirty="0" smtClean="0">
                <a:solidFill>
                  <a:srgbClr val="C00000"/>
                </a:solidFill>
              </a:rPr>
              <a:t>∆∆G score</a:t>
            </a:r>
            <a:endParaRPr lang="en-CA" sz="2800" b="1" dirty="0">
              <a:solidFill>
                <a:srgbClr val="C00000"/>
              </a:solidFill>
            </a:endParaRPr>
          </a:p>
        </p:txBody>
      </p:sp>
      <p:sp>
        <p:nvSpPr>
          <p:cNvPr id="88" name="TextBox 87"/>
          <p:cNvSpPr txBox="1"/>
          <p:nvPr/>
        </p:nvSpPr>
        <p:spPr>
          <a:xfrm>
            <a:off x="3341653" y="404664"/>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Template</a:t>
            </a:r>
            <a:endParaRPr lang="en-CA" sz="1600" dirty="0"/>
          </a:p>
        </p:txBody>
      </p:sp>
      <p:sp>
        <p:nvSpPr>
          <p:cNvPr id="89" name="TextBox 88"/>
          <p:cNvSpPr txBox="1"/>
          <p:nvPr/>
        </p:nvSpPr>
        <p:spPr>
          <a:xfrm>
            <a:off x="5242165" y="413375"/>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Model</a:t>
            </a:r>
            <a:endParaRPr lang="en-CA" sz="1600" dirty="0"/>
          </a:p>
        </p:txBody>
      </p:sp>
      <p:sp>
        <p:nvSpPr>
          <p:cNvPr id="90" name="TextBox 89"/>
          <p:cNvSpPr txBox="1"/>
          <p:nvPr/>
        </p:nvSpPr>
        <p:spPr>
          <a:xfrm>
            <a:off x="7236296" y="413375"/>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Mutation</a:t>
            </a:r>
            <a:endParaRPr lang="en-CA" sz="1600" dirty="0"/>
          </a:p>
        </p:txBody>
      </p:sp>
      <p:cxnSp>
        <p:nvCxnSpPr>
          <p:cNvPr id="96" name="Straight Arrow Connector 95"/>
          <p:cNvCxnSpPr>
            <a:stCxn id="25" idx="3"/>
            <a:endCxn id="24" idx="1"/>
          </p:cNvCxnSpPr>
          <p:nvPr/>
        </p:nvCxnSpPr>
        <p:spPr>
          <a:xfrm flipV="1">
            <a:off x="4949429" y="1972286"/>
            <a:ext cx="233065" cy="2"/>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24" idx="3"/>
            <a:endCxn id="26" idx="1"/>
          </p:cNvCxnSpPr>
          <p:nvPr/>
        </p:nvCxnSpPr>
        <p:spPr>
          <a:xfrm>
            <a:off x="6876604" y="1972286"/>
            <a:ext cx="212180" cy="1"/>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34" idx="3"/>
            <a:endCxn id="33" idx="1"/>
          </p:cNvCxnSpPr>
          <p:nvPr/>
        </p:nvCxnSpPr>
        <p:spPr>
          <a:xfrm flipV="1">
            <a:off x="4975744" y="5486598"/>
            <a:ext cx="206750" cy="2"/>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33" idx="3"/>
            <a:endCxn id="35" idx="1"/>
          </p:cNvCxnSpPr>
          <p:nvPr/>
        </p:nvCxnSpPr>
        <p:spPr>
          <a:xfrm>
            <a:off x="6876604" y="5486598"/>
            <a:ext cx="212180" cy="1"/>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3382294" y="3910607"/>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Pair Template</a:t>
            </a:r>
            <a:endParaRPr lang="en-CA" sz="1600" dirty="0"/>
          </a:p>
        </p:txBody>
      </p:sp>
      <p:sp>
        <p:nvSpPr>
          <p:cNvPr id="116" name="TextBox 115"/>
          <p:cNvSpPr txBox="1"/>
          <p:nvPr/>
        </p:nvSpPr>
        <p:spPr>
          <a:xfrm>
            <a:off x="5282806" y="3919318"/>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Pair Model</a:t>
            </a:r>
            <a:endParaRPr lang="en-CA" sz="1600" dirty="0"/>
          </a:p>
        </p:txBody>
      </p:sp>
      <p:sp>
        <p:nvSpPr>
          <p:cNvPr id="117" name="TextBox 116"/>
          <p:cNvSpPr txBox="1"/>
          <p:nvPr/>
        </p:nvSpPr>
        <p:spPr>
          <a:xfrm>
            <a:off x="7236296" y="3919318"/>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Pair Mutation</a:t>
            </a:r>
            <a:endParaRPr lang="en-CA" sz="1600" dirty="0"/>
          </a:p>
        </p:txBody>
      </p:sp>
      <p:grpSp>
        <p:nvGrpSpPr>
          <p:cNvPr id="7" name="Group 6"/>
          <p:cNvGrpSpPr/>
          <p:nvPr/>
        </p:nvGrpSpPr>
        <p:grpSpPr>
          <a:xfrm>
            <a:off x="290112" y="-27384"/>
            <a:ext cx="8672294" cy="461665"/>
            <a:chOff x="3436913" y="-57001"/>
            <a:chExt cx="5392833" cy="461665"/>
          </a:xfrm>
        </p:grpSpPr>
        <p:sp>
          <p:nvSpPr>
            <p:cNvPr id="37" name="TextBox 36"/>
            <p:cNvSpPr txBox="1"/>
            <p:nvPr/>
          </p:nvSpPr>
          <p:spPr>
            <a:xfrm>
              <a:off x="5876956" y="-57001"/>
              <a:ext cx="477158" cy="461665"/>
            </a:xfrm>
            <a:prstGeom prst="rect">
              <a:avLst/>
            </a:prstGeom>
            <a:noFill/>
          </p:spPr>
          <p:txBody>
            <a:bodyPr wrap="none" rtlCol="0">
              <a:spAutoFit/>
            </a:bodyPr>
            <a:lstStyle/>
            <a:p>
              <a:pPr algn="ctr"/>
              <a:r>
                <a:rPr lang="en-CA" sz="2400" dirty="0" smtClean="0"/>
                <a:t>Core</a:t>
              </a:r>
              <a:endParaRPr lang="en-CA" sz="1600" dirty="0"/>
            </a:p>
          </p:txBody>
        </p:sp>
        <p:cxnSp>
          <p:nvCxnSpPr>
            <p:cNvPr id="5" name="Straight Connector 4"/>
            <p:cNvCxnSpPr/>
            <p:nvPr/>
          </p:nvCxnSpPr>
          <p:spPr>
            <a:xfrm>
              <a:off x="3436913" y="332656"/>
              <a:ext cx="539283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 name="Straight Arrow Connector 17"/>
          <p:cNvCxnSpPr>
            <a:endCxn id="25" idx="1"/>
          </p:cNvCxnSpPr>
          <p:nvPr/>
        </p:nvCxnSpPr>
        <p:spPr>
          <a:xfrm flipV="1">
            <a:off x="2875800" y="1972288"/>
            <a:ext cx="379519" cy="59261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290112" y="3399383"/>
            <a:ext cx="8672294" cy="461665"/>
            <a:chOff x="3436913" y="-57001"/>
            <a:chExt cx="5392833" cy="461665"/>
          </a:xfrm>
        </p:grpSpPr>
        <p:sp>
          <p:nvSpPr>
            <p:cNvPr id="54" name="TextBox 53"/>
            <p:cNvSpPr txBox="1"/>
            <p:nvPr/>
          </p:nvSpPr>
          <p:spPr>
            <a:xfrm>
              <a:off x="5037357" y="-57001"/>
              <a:ext cx="2156364" cy="461665"/>
            </a:xfrm>
            <a:prstGeom prst="rect">
              <a:avLst/>
            </a:prstGeom>
            <a:noFill/>
          </p:spPr>
          <p:txBody>
            <a:bodyPr wrap="none" rtlCol="0">
              <a:spAutoFit/>
            </a:bodyPr>
            <a:lstStyle/>
            <a:p>
              <a:pPr algn="ctr"/>
              <a:r>
                <a:rPr lang="en-CA" sz="2400" dirty="0" smtClean="0"/>
                <a:t>Interface (Protein-Protein)</a:t>
              </a:r>
              <a:endParaRPr lang="en-CA" sz="1600" dirty="0"/>
            </a:p>
          </p:txBody>
        </p:sp>
        <p:cxnSp>
          <p:nvCxnSpPr>
            <p:cNvPr id="55" name="Straight Connector 54"/>
            <p:cNvCxnSpPr/>
            <p:nvPr/>
          </p:nvCxnSpPr>
          <p:spPr>
            <a:xfrm>
              <a:off x="3436913" y="332656"/>
              <a:ext cx="539283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8" name="Straight Arrow Connector 37"/>
          <p:cNvCxnSpPr>
            <a:endCxn id="25" idx="1"/>
          </p:cNvCxnSpPr>
          <p:nvPr/>
        </p:nvCxnSpPr>
        <p:spPr>
          <a:xfrm>
            <a:off x="2878238" y="1099483"/>
            <a:ext cx="377081" cy="87280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endCxn id="34" idx="1"/>
          </p:cNvCxnSpPr>
          <p:nvPr/>
        </p:nvCxnSpPr>
        <p:spPr>
          <a:xfrm flipV="1">
            <a:off x="2902115" y="5486600"/>
            <a:ext cx="379519" cy="62121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4" idx="1"/>
          </p:cNvCxnSpPr>
          <p:nvPr/>
        </p:nvCxnSpPr>
        <p:spPr>
          <a:xfrm>
            <a:off x="2904553" y="4663879"/>
            <a:ext cx="377081" cy="82272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7" name="Curved Connector 46"/>
          <p:cNvCxnSpPr/>
          <p:nvPr/>
        </p:nvCxnSpPr>
        <p:spPr>
          <a:xfrm rot="10800000" flipH="1" flipV="1">
            <a:off x="469626" y="1099483"/>
            <a:ext cx="26315" cy="3564396"/>
          </a:xfrm>
          <a:prstGeom prst="curvedConnector3">
            <a:avLst>
              <a:gd name="adj1" fmla="val -868706"/>
            </a:avLst>
          </a:prstGeom>
          <a:ln w="2540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49" name="Curved Connector 48"/>
          <p:cNvCxnSpPr/>
          <p:nvPr/>
        </p:nvCxnSpPr>
        <p:spPr>
          <a:xfrm rot="10800000" flipH="1" flipV="1">
            <a:off x="467188" y="2564904"/>
            <a:ext cx="26315" cy="3542910"/>
          </a:xfrm>
          <a:prstGeom prst="curvedConnector3">
            <a:avLst>
              <a:gd name="adj1" fmla="val -868706"/>
            </a:avLst>
          </a:prstGeom>
          <a:ln w="254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sz="3600" dirty="0"/>
              <a:t>Predicting the </a:t>
            </a:r>
            <a:r>
              <a:rPr lang="en-CA" sz="3600" dirty="0" err="1"/>
              <a:t>ddG</a:t>
            </a:r>
            <a:r>
              <a:rPr lang="en-CA" sz="3600" dirty="0"/>
              <a:t> of </a:t>
            </a:r>
            <a:r>
              <a:rPr lang="en-CA" sz="3600" dirty="0" smtClean="0"/>
              <a:t>interface mutations</a:t>
            </a:r>
            <a:endParaRPr lang="en-CA" sz="3600" dirty="0"/>
          </a:p>
        </p:txBody>
      </p:sp>
      <p:pic>
        <p:nvPicPr>
          <p:cNvPr id="8196" name="Picture 4" descr="https://lh3.googleusercontent.com/xmHKVw_hEcFAVe7UzC7Nn5eu-GgwgX9gPDWVWbyqBfbFtMI9PR7lMUMEje3dF5X086wzqG1TK2WN0tV_PPUPpwXV0JEmh1mlrRjFv6Xe2otm3aFIMSHjvLWbaOpn0rTk7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9738" r="51798" b="4343"/>
          <a:stretch>
            <a:fillRect/>
          </a:stretch>
        </p:blipFill>
        <p:spPr bwMode="auto">
          <a:xfrm>
            <a:off x="6012160" y="836712"/>
            <a:ext cx="2808312" cy="259048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lh3.googleusercontent.com/xmHKVw_hEcFAVe7UzC7Nn5eu-GgwgX9gPDWVWbyqBfbFtMI9PR7lMUMEje3dF5X086wzqG1TK2WN0tV_PPUPpwXV0JEmh1mlrRjFv6Xe2otm3aFIMSHjvLWbaOpn0rTk7g"/>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t="8914"/>
          <a:stretch>
            <a:fillRect/>
          </a:stretch>
        </p:blipFill>
        <p:spPr bwMode="auto">
          <a:xfrm>
            <a:off x="5642553" y="3410911"/>
            <a:ext cx="3681975" cy="347116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3528" y="1196752"/>
            <a:ext cx="5400600" cy="5570756"/>
          </a:xfrm>
          <a:prstGeom prst="rect">
            <a:avLst/>
          </a:prstGeom>
          <a:noFill/>
        </p:spPr>
        <p:txBody>
          <a:bodyPr wrap="square" rtlCol="0">
            <a:spAutoFit/>
          </a:bodyPr>
          <a:lstStyle/>
          <a:p>
            <a:pPr marL="342900" indent="-342900">
              <a:spcAft>
                <a:spcPts val="1200"/>
              </a:spcAft>
              <a:buFont typeface="Arial" panose="02080604020202020204" charset="0"/>
              <a:buChar char="•"/>
            </a:pPr>
            <a:r>
              <a:rPr lang="en-CA" sz="2400" dirty="0" smtClean="0"/>
              <a:t>As a training set, we used the </a:t>
            </a:r>
            <a:r>
              <a:rPr lang="en-CA" sz="2400" dirty="0" err="1" smtClean="0"/>
              <a:t>Skempi</a:t>
            </a:r>
            <a:r>
              <a:rPr lang="en-CA" sz="2400" dirty="0" smtClean="0"/>
              <a:t> database, which contains </a:t>
            </a:r>
            <a:r>
              <a:rPr lang="en-CA" sz="2400" dirty="0" err="1" smtClean="0"/>
              <a:t>ddG</a:t>
            </a:r>
            <a:r>
              <a:rPr lang="en-CA" sz="2400" dirty="0" smtClean="0"/>
              <a:t> values for </a:t>
            </a:r>
            <a:r>
              <a:rPr lang="en-CA" sz="2400" dirty="0"/>
              <a:t>862 </a:t>
            </a:r>
            <a:r>
              <a:rPr lang="en-CA" sz="2400" dirty="0" smtClean="0"/>
              <a:t>interface mutations in crystallized protein complexes.</a:t>
            </a:r>
            <a:endParaRPr lang="en-CA" sz="2400" dirty="0" smtClean="0"/>
          </a:p>
          <a:p>
            <a:pPr marL="342900" indent="-342900">
              <a:spcAft>
                <a:spcPts val="1200"/>
              </a:spcAft>
              <a:buFont typeface="Arial" panose="02080604020202020204" charset="0"/>
              <a:buChar char="•"/>
            </a:pPr>
            <a:r>
              <a:rPr lang="en-CA" sz="2400" dirty="0"/>
              <a:t>Leave-one-out cross-validation while excluding members of the same </a:t>
            </a:r>
            <a:r>
              <a:rPr lang="en-CA" sz="2400" dirty="0" err="1"/>
              <a:t>pfam</a:t>
            </a:r>
            <a:r>
              <a:rPr lang="en-CA" sz="2400" dirty="0"/>
              <a:t> family and clan from the training set results in a correlation coefficient </a:t>
            </a:r>
            <a:r>
              <a:rPr lang="en-CA" sz="2400" dirty="0" smtClean="0"/>
              <a:t>of </a:t>
            </a:r>
            <a:r>
              <a:rPr lang="en-CA" sz="2400" b="1" dirty="0" smtClean="0"/>
              <a:t>0.37</a:t>
            </a:r>
            <a:r>
              <a:rPr lang="en-CA" sz="2400" dirty="0" smtClean="0"/>
              <a:t>, mainly because most cross-validation bins have &lt; 100 training points.</a:t>
            </a:r>
            <a:endParaRPr lang="en-CA" sz="2400" dirty="0" smtClean="0"/>
          </a:p>
          <a:p>
            <a:pPr marL="342900" indent="-342900">
              <a:spcAft>
                <a:spcPts val="1200"/>
              </a:spcAft>
              <a:buFont typeface="Arial" panose="02080604020202020204" charset="0"/>
              <a:buChar char="•"/>
            </a:pPr>
            <a:r>
              <a:rPr lang="en-CA" sz="2400" dirty="0" smtClean="0"/>
              <a:t>Naïve leave-one-out cross-validation results in a correlation coefficient of </a:t>
            </a:r>
            <a:r>
              <a:rPr lang="en-CA" sz="2400" b="1" dirty="0"/>
              <a:t>0.74</a:t>
            </a:r>
            <a:r>
              <a:rPr lang="en-CA" sz="2400" dirty="0"/>
              <a:t> </a:t>
            </a:r>
            <a:r>
              <a:rPr lang="en-CA" sz="2400" dirty="0" smtClean="0"/>
              <a:t>.</a:t>
            </a:r>
            <a:endParaRPr lang="en-CA" sz="2400"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CA" sz="4900" dirty="0" smtClean="0"/>
              <a:t>Talk Overview</a:t>
            </a:r>
            <a:endParaRPr lang="en-CA" dirty="0"/>
          </a:p>
        </p:txBody>
      </p:sp>
      <p:sp>
        <p:nvSpPr>
          <p:cNvPr id="3" name="Content Placeholder 2"/>
          <p:cNvSpPr>
            <a:spLocks noGrp="1"/>
          </p:cNvSpPr>
          <p:nvPr>
            <p:ph idx="1"/>
          </p:nvPr>
        </p:nvSpPr>
        <p:spPr/>
        <p:txBody>
          <a:bodyPr>
            <a:normAutofit/>
          </a:bodyPr>
          <a:lstStyle/>
          <a:p>
            <a:pPr marL="0" indent="0">
              <a:spcBef>
                <a:spcPts val="1200"/>
              </a:spcBef>
              <a:spcAft>
                <a:spcPts val="1200"/>
              </a:spcAft>
              <a:buNone/>
            </a:pPr>
            <a:r>
              <a:rPr lang="en-CA" sz="2800" u="sng" dirty="0" smtClean="0"/>
              <a:t>CSC2534 - Decision Making Under Uncertainty </a:t>
            </a:r>
            <a:endParaRPr lang="en-CA" sz="2800" u="sng" dirty="0" smtClean="0"/>
          </a:p>
          <a:p>
            <a:pPr marL="0" indent="0">
              <a:spcBef>
                <a:spcPts val="1200"/>
              </a:spcBef>
              <a:spcAft>
                <a:spcPts val="1200"/>
              </a:spcAft>
              <a:buNone/>
            </a:pPr>
            <a:r>
              <a:rPr lang="en-CA" sz="2800" dirty="0" smtClean="0"/>
              <a:t>Combining </a:t>
            </a:r>
            <a:r>
              <a:rPr lang="en-CA" sz="2800" dirty="0"/>
              <a:t>proteins and diseases in a probabilistic graphical </a:t>
            </a:r>
            <a:r>
              <a:rPr lang="en-CA" sz="2800" dirty="0" smtClean="0"/>
              <a:t>network</a:t>
            </a:r>
            <a:endParaRPr lang="en-CA" sz="2800" dirty="0" smtClean="0"/>
          </a:p>
          <a:p>
            <a:pPr marL="0" indent="0">
              <a:spcBef>
                <a:spcPts val="1200"/>
              </a:spcBef>
              <a:spcAft>
                <a:spcPts val="1200"/>
              </a:spcAft>
              <a:buNone/>
            </a:pPr>
            <a:endParaRPr lang="en-CA" sz="2800" dirty="0" smtClean="0"/>
          </a:p>
          <a:p>
            <a:pPr marL="0" indent="0">
              <a:spcBef>
                <a:spcPts val="1200"/>
              </a:spcBef>
              <a:spcAft>
                <a:spcPts val="1200"/>
              </a:spcAft>
              <a:buNone/>
            </a:pPr>
            <a:r>
              <a:rPr lang="en-CA" sz="2800" u="sng" dirty="0" smtClean="0"/>
              <a:t>ELASPIC</a:t>
            </a:r>
            <a:endParaRPr lang="en-CA" sz="2800" u="sng" dirty="0" smtClean="0"/>
          </a:p>
          <a:p>
            <a:pPr marL="0" indent="0">
              <a:spcBef>
                <a:spcPts val="1200"/>
              </a:spcBef>
              <a:spcAft>
                <a:spcPts val="1200"/>
              </a:spcAft>
              <a:buNone/>
            </a:pPr>
            <a:r>
              <a:rPr lang="en-CA" sz="2800" dirty="0" smtClean="0"/>
              <a:t>Using structural and functional features to predict the phenotypic consequence of mutations</a:t>
            </a:r>
            <a:endParaRPr lang="en-CA" sz="2800" b="1" dirty="0" smtClean="0"/>
          </a:p>
          <a:p>
            <a:pPr>
              <a:spcBef>
                <a:spcPts val="1200"/>
              </a:spcBef>
              <a:spcAft>
                <a:spcPts val="1200"/>
              </a:spcAft>
            </a:pPr>
            <a:endParaRPr lang="en-CA" sz="2800" dirty="0"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Creating the core and interface training sets</a:t>
            </a:r>
            <a:endParaRPr lang="en-CA" dirty="0"/>
          </a:p>
        </p:txBody>
      </p:sp>
      <p:grpSp>
        <p:nvGrpSpPr>
          <p:cNvPr id="6" name="Group 5"/>
          <p:cNvGrpSpPr/>
          <p:nvPr/>
        </p:nvGrpSpPr>
        <p:grpSpPr>
          <a:xfrm>
            <a:off x="144016" y="2564904"/>
            <a:ext cx="8892480" cy="4234909"/>
            <a:chOff x="144016" y="2623090"/>
            <a:chExt cx="8892480" cy="4234909"/>
          </a:xfrm>
        </p:grpSpPr>
        <p:pic>
          <p:nvPicPr>
            <p:cNvPr id="5" name="Picture 1" descr="C:\Files\KimLab\presentations\lab-meetings\15-01-27\figures\disease prevalence.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4016" y="2623090"/>
              <a:ext cx="8892480" cy="423490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605573" y="2642966"/>
              <a:ext cx="3995261" cy="584775"/>
            </a:xfrm>
            <a:prstGeom prst="rect">
              <a:avLst/>
            </a:prstGeom>
            <a:noFill/>
          </p:spPr>
          <p:txBody>
            <a:bodyPr wrap="none" rtlCol="0">
              <a:spAutoFit/>
            </a:bodyPr>
            <a:lstStyle/>
            <a:p>
              <a:r>
                <a:rPr lang="en-CA" sz="3200" dirty="0" smtClean="0"/>
                <a:t>Parsing core mutations</a:t>
              </a:r>
              <a:endParaRPr lang="en-CA" sz="3200" dirty="0"/>
            </a:p>
          </p:txBody>
        </p:sp>
      </p:grpSp>
      <p:sp>
        <p:nvSpPr>
          <p:cNvPr id="4" name="Content Placeholder 3"/>
          <p:cNvSpPr>
            <a:spLocks noGrp="1"/>
          </p:cNvSpPr>
          <p:nvPr>
            <p:ph idx="1"/>
          </p:nvPr>
        </p:nvSpPr>
        <p:spPr/>
        <p:txBody>
          <a:bodyPr>
            <a:normAutofit/>
          </a:bodyPr>
          <a:lstStyle/>
          <a:p>
            <a:pPr marL="514350" indent="-514350">
              <a:spcBef>
                <a:spcPts val="1800"/>
              </a:spcBef>
              <a:buFont typeface="+mj-lt"/>
              <a:buAutoNum type="arabicPeriod"/>
            </a:pPr>
            <a:r>
              <a:rPr lang="en-CA" sz="2600" dirty="0" smtClean="0"/>
              <a:t>Mapping mutations from </a:t>
            </a:r>
            <a:r>
              <a:rPr lang="en-CA" sz="2600" dirty="0" err="1" smtClean="0"/>
              <a:t>Protherm</a:t>
            </a:r>
            <a:r>
              <a:rPr lang="en-CA" sz="2600" dirty="0" smtClean="0"/>
              <a:t> / </a:t>
            </a:r>
            <a:r>
              <a:rPr lang="en-CA" sz="2600" dirty="0" err="1" smtClean="0"/>
              <a:t>Skempi</a:t>
            </a:r>
            <a:r>
              <a:rPr lang="en-CA" sz="2600" dirty="0" smtClean="0"/>
              <a:t> and from small-scale studies</a:t>
            </a:r>
            <a:endParaRPr lang="en-CA" sz="2600" dirty="0" smtClean="0"/>
          </a:p>
          <a:p>
            <a:pPr marL="514350" indent="-514350">
              <a:spcBef>
                <a:spcPts val="1800"/>
              </a:spcBef>
              <a:buFont typeface="+mj-lt"/>
              <a:buAutoNum type="arabicPeriod"/>
            </a:pPr>
            <a:r>
              <a:rPr lang="en-CA" sz="2600" dirty="0" smtClean="0"/>
              <a:t>Filtering out mutations that don’t fall inside domains</a:t>
            </a:r>
            <a:endParaRPr lang="en-CA" sz="2600" dirty="0" smtClean="0"/>
          </a:p>
          <a:p>
            <a:pPr marL="514350" indent="-514350">
              <a:spcBef>
                <a:spcPts val="1800"/>
              </a:spcBef>
              <a:buFont typeface="+mj-lt"/>
              <a:buAutoNum type="arabicPeriod"/>
            </a:pPr>
            <a:r>
              <a:rPr lang="en-CA" sz="2600" dirty="0" smtClean="0"/>
              <a:t>Making homology models of different sequence identities</a:t>
            </a:r>
            <a:endParaRPr lang="en-CA" sz="2600" dirty="0" smtClean="0"/>
          </a:p>
          <a:p>
            <a:pPr marL="514350" indent="-514350">
              <a:spcBef>
                <a:spcPts val="1800"/>
              </a:spcBef>
              <a:buFont typeface="+mj-lt"/>
              <a:buAutoNum type="arabicPeriod"/>
            </a:pPr>
            <a:r>
              <a:rPr lang="en-CA" sz="2600" dirty="0" smtClean="0"/>
              <a:t>Reversing the mutation and running the pipeline for </a:t>
            </a:r>
            <a:r>
              <a:rPr lang="en-CA" sz="2600" dirty="0" err="1" smtClean="0"/>
              <a:t>mut</a:t>
            </a:r>
            <a:r>
              <a:rPr lang="en-CA" sz="2600" dirty="0" smtClean="0"/>
              <a:t> -&gt; </a:t>
            </a:r>
            <a:r>
              <a:rPr lang="en-CA" sz="2600" dirty="0" err="1" smtClean="0"/>
              <a:t>wt</a:t>
            </a:r>
            <a:endParaRPr lang="en-CA" sz="2600" dirty="0" smtClean="0"/>
          </a:p>
          <a:p>
            <a:pPr marL="514350" indent="-514350">
              <a:buFont typeface="+mj-lt"/>
              <a:buAutoNum type="arabicPeriod"/>
            </a:pPr>
            <a:endParaRPr lang="en-CA" sz="2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Overview</a:t>
            </a:r>
            <a:endParaRPr lang="en-CA" dirty="0"/>
          </a:p>
        </p:txBody>
      </p:sp>
      <p:sp>
        <p:nvSpPr>
          <p:cNvPr id="5" name="TextBox 4"/>
          <p:cNvSpPr txBox="1"/>
          <p:nvPr/>
        </p:nvSpPr>
        <p:spPr>
          <a:xfrm>
            <a:off x="338324" y="1762938"/>
            <a:ext cx="8467352" cy="3847207"/>
          </a:xfrm>
          <a:prstGeom prst="rect">
            <a:avLst/>
          </a:prstGeom>
          <a:noFill/>
        </p:spPr>
        <p:txBody>
          <a:bodyPr wrap="square" rtlCol="0">
            <a:spAutoFit/>
          </a:bodyPr>
          <a:lstStyle/>
          <a:p>
            <a:pPr marL="742950" indent="-742950">
              <a:buFont typeface="Arial" panose="02080604020202020204" charset="0"/>
              <a:buChar char="•"/>
            </a:pPr>
            <a:r>
              <a:rPr lang="en-CA" sz="3600" dirty="0" smtClean="0"/>
              <a:t>ELASPIC background and progress</a:t>
            </a:r>
            <a:endParaRPr lang="en-CA" sz="3600" dirty="0" smtClean="0"/>
          </a:p>
          <a:p>
            <a:pPr marL="742950" indent="-742950">
              <a:buFont typeface="Arial" panose="02080604020202020204" charset="0"/>
              <a:buChar char="•"/>
            </a:pPr>
            <a:r>
              <a:rPr lang="en-CA" sz="3600" dirty="0" smtClean="0"/>
              <a:t>Alanine scanning of PPI interfaces</a:t>
            </a:r>
            <a:endParaRPr lang="en-CA" sz="3600" dirty="0" smtClean="0"/>
          </a:p>
          <a:p>
            <a:pPr marL="1028700" lvl="1" indent="-571500">
              <a:buFont typeface="Arial" panose="02080604020202020204" charset="0"/>
              <a:buChar char="•"/>
            </a:pPr>
            <a:r>
              <a:rPr lang="en-CA" sz="3200" dirty="0" smtClean="0"/>
              <a:t>Correlation with </a:t>
            </a:r>
            <a:r>
              <a:rPr lang="en-CA" sz="3200" dirty="0" err="1" smtClean="0"/>
              <a:t>disorderome</a:t>
            </a:r>
            <a:r>
              <a:rPr lang="en-CA" sz="3200" dirty="0" smtClean="0"/>
              <a:t> peptide dropout scores</a:t>
            </a:r>
            <a:endParaRPr lang="en-CA" sz="3200" dirty="0" smtClean="0"/>
          </a:p>
          <a:p>
            <a:pPr marL="742950" indent="-742950">
              <a:buFont typeface="Arial" panose="02080604020202020204" charset="0"/>
              <a:buChar char="•"/>
            </a:pPr>
            <a:r>
              <a:rPr lang="en-CA" sz="3600" dirty="0" smtClean="0"/>
              <a:t>Validation of ELASPIC results using histone interaction data</a:t>
            </a:r>
            <a:endParaRPr lang="en-CA" sz="3600" dirty="0" smtClean="0"/>
          </a:p>
          <a:p>
            <a:pPr marL="742950" indent="-742950">
              <a:buFont typeface="Arial" panose="02080604020202020204" charset="0"/>
              <a:buChar char="•"/>
            </a:pPr>
            <a:r>
              <a:rPr lang="en-CA" sz="3600" dirty="0" smtClean="0"/>
              <a:t>Future directions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Training the core and interface classifiers</a:t>
            </a:r>
          </a:p>
        </p:txBody>
      </p:sp>
      <p:sp>
        <p:nvSpPr>
          <p:cNvPr id="4" name="Content Placeholder 3"/>
          <p:cNvSpPr>
            <a:spLocks noGrp="1"/>
          </p:cNvSpPr>
          <p:nvPr>
            <p:ph idx="1"/>
          </p:nvPr>
        </p:nvSpPr>
        <p:spPr/>
        <p:txBody>
          <a:bodyPr/>
          <a:lstStyle/>
          <a:p>
            <a:pPr marL="514350" indent="-514350">
              <a:spcBef>
                <a:spcPts val="1800"/>
              </a:spcBef>
              <a:buFont typeface="+mj-lt"/>
              <a:buAutoNum type="arabicPeriod"/>
            </a:pPr>
            <a:r>
              <a:rPr lang="en-CA" dirty="0" smtClean="0"/>
              <a:t>Perform grid-search to find the best hyperparameters using all features</a:t>
            </a:r>
            <a:endParaRPr lang="en-CA" dirty="0" smtClean="0"/>
          </a:p>
          <a:p>
            <a:pPr marL="514350" indent="-514350">
              <a:spcBef>
                <a:spcPts val="1800"/>
              </a:spcBef>
              <a:buFont typeface="+mj-lt"/>
              <a:buAutoNum type="arabicPeriod"/>
            </a:pPr>
            <a:r>
              <a:rPr lang="en-CA" dirty="0"/>
              <a:t>Perform </a:t>
            </a:r>
            <a:r>
              <a:rPr lang="en-CA" dirty="0" smtClean="0"/>
              <a:t>recursive feature elimination to remove features that are not important</a:t>
            </a:r>
            <a:endParaRPr lang="en-CA" dirty="0" smtClean="0"/>
          </a:p>
          <a:p>
            <a:pPr marL="514350" indent="-514350">
              <a:spcBef>
                <a:spcPts val="1800"/>
              </a:spcBef>
              <a:buFont typeface="+mj-lt"/>
              <a:buAutoNum type="arabicPeriod"/>
            </a:pPr>
            <a:r>
              <a:rPr lang="en-CA" dirty="0"/>
              <a:t>Perform </a:t>
            </a:r>
            <a:r>
              <a:rPr lang="en-CA" dirty="0" smtClean="0"/>
              <a:t>grid-search again to find the best hyperparameters when using the final set of features</a:t>
            </a:r>
            <a:endParaRPr lang="en-CA" dirty="0" smtClean="0"/>
          </a:p>
          <a:p>
            <a:pPr marL="514350" indent="-514350">
              <a:spcBef>
                <a:spcPts val="1800"/>
              </a:spcBef>
              <a:buFont typeface="+mj-lt"/>
              <a:buAutoNum type="arabicPeriod"/>
            </a:pPr>
            <a:r>
              <a:rPr lang="en-CA" dirty="0" smtClean="0"/>
              <a:t>Train the final classifiers</a:t>
            </a:r>
            <a:endParaRPr lang="en-CA" dirty="0" smtClean="0"/>
          </a:p>
          <a:p>
            <a:pPr marL="514350" indent="-514350">
              <a:buFont typeface="+mj-lt"/>
              <a:buAutoNum type="arabicPeriod"/>
            </a:pPr>
            <a:endParaRPr lang="en-CA" dirty="0"/>
          </a:p>
        </p:txBody>
      </p:sp>
      <p:pic>
        <p:nvPicPr>
          <p:cNvPr id="3074" name="Picture 2" descr="https://prateekvjoshi.files.wordpress.com/2014/09/2-boundaries.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48064" y="4005064"/>
            <a:ext cx="3704622" cy="25595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Recursive feature elimination</a:t>
            </a:r>
            <a:endParaRPr lang="en-CA" dirty="0"/>
          </a:p>
        </p:txBody>
      </p:sp>
      <p:pic>
        <p:nvPicPr>
          <p:cNvPr id="1026" name="Picture 2" descr="C:\Files\KimLab\presentations\lab-meetings\15-01-27\figures\feature_elimination.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75634" y="1469435"/>
            <a:ext cx="7700821" cy="5400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rot="16200000">
            <a:off x="-233514" y="2545883"/>
            <a:ext cx="1627433" cy="369332"/>
          </a:xfrm>
          <a:prstGeom prst="rect">
            <a:avLst/>
          </a:prstGeom>
          <a:noFill/>
        </p:spPr>
        <p:txBody>
          <a:bodyPr wrap="none" rtlCol="0">
            <a:spAutoFit/>
          </a:bodyPr>
          <a:lstStyle/>
          <a:p>
            <a:r>
              <a:rPr lang="en-CA" dirty="0" smtClean="0"/>
              <a:t>Core mutations</a:t>
            </a:r>
            <a:endParaRPr lang="en-CA" dirty="0"/>
          </a:p>
        </p:txBody>
      </p:sp>
      <p:sp>
        <p:nvSpPr>
          <p:cNvPr id="6" name="TextBox 5"/>
          <p:cNvSpPr txBox="1"/>
          <p:nvPr/>
        </p:nvSpPr>
        <p:spPr>
          <a:xfrm rot="16200000">
            <a:off x="-433249" y="5257116"/>
            <a:ext cx="2026902" cy="369332"/>
          </a:xfrm>
          <a:prstGeom prst="rect">
            <a:avLst/>
          </a:prstGeom>
          <a:noFill/>
        </p:spPr>
        <p:txBody>
          <a:bodyPr wrap="none" rtlCol="0">
            <a:spAutoFit/>
          </a:bodyPr>
          <a:lstStyle/>
          <a:p>
            <a:r>
              <a:rPr lang="en-CA" dirty="0" smtClean="0"/>
              <a:t>Interface mutations</a:t>
            </a:r>
            <a:endParaRPr lang="en-CA" dirty="0"/>
          </a:p>
        </p:txBody>
      </p:sp>
      <p:sp>
        <p:nvSpPr>
          <p:cNvPr id="5" name="TextBox 4"/>
          <p:cNvSpPr txBox="1"/>
          <p:nvPr/>
        </p:nvSpPr>
        <p:spPr>
          <a:xfrm>
            <a:off x="1864392" y="764704"/>
            <a:ext cx="2203552" cy="646331"/>
          </a:xfrm>
          <a:prstGeom prst="rect">
            <a:avLst/>
          </a:prstGeom>
          <a:noFill/>
        </p:spPr>
        <p:txBody>
          <a:bodyPr wrap="none" rtlCol="0">
            <a:spAutoFit/>
          </a:bodyPr>
          <a:lstStyle/>
          <a:p>
            <a:pPr algn="ctr"/>
            <a:r>
              <a:rPr lang="en-CA" dirty="0" err="1" smtClean="0"/>
              <a:t>Provean</a:t>
            </a:r>
            <a:br>
              <a:rPr lang="en-CA" dirty="0" smtClean="0"/>
            </a:br>
            <a:r>
              <a:rPr lang="en-CA" dirty="0" smtClean="0"/>
              <a:t>No reverse mutations</a:t>
            </a:r>
            <a:endParaRPr lang="en-CA" dirty="0"/>
          </a:p>
        </p:txBody>
      </p:sp>
      <p:sp>
        <p:nvSpPr>
          <p:cNvPr id="8" name="TextBox 7"/>
          <p:cNvSpPr txBox="1"/>
          <p:nvPr/>
        </p:nvSpPr>
        <p:spPr>
          <a:xfrm>
            <a:off x="5868144" y="764704"/>
            <a:ext cx="1923604" cy="646331"/>
          </a:xfrm>
          <a:prstGeom prst="rect">
            <a:avLst/>
          </a:prstGeom>
          <a:noFill/>
        </p:spPr>
        <p:txBody>
          <a:bodyPr wrap="none" rtlCol="0">
            <a:spAutoFit/>
          </a:bodyPr>
          <a:lstStyle/>
          <a:p>
            <a:pPr algn="ctr"/>
            <a:r>
              <a:rPr lang="en-CA" dirty="0" smtClean="0"/>
              <a:t>No </a:t>
            </a:r>
            <a:r>
              <a:rPr lang="en-CA" dirty="0" err="1" smtClean="0"/>
              <a:t>Provean</a:t>
            </a:r>
            <a:endParaRPr lang="en-CA" dirty="0"/>
          </a:p>
          <a:p>
            <a:pPr algn="ctr"/>
            <a:r>
              <a:rPr lang="en-CA" dirty="0" smtClean="0"/>
              <a:t>Reverse mutations</a:t>
            </a:r>
            <a:endParaRPr lang="en-CA"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Cross-validation before feature elimination</a:t>
            </a:r>
            <a:endParaRPr lang="en-CA" dirty="0"/>
          </a:p>
        </p:txBody>
      </p:sp>
      <p:sp>
        <p:nvSpPr>
          <p:cNvPr id="3" name="Content Placeholder 2"/>
          <p:cNvSpPr>
            <a:spLocks noGrp="1"/>
          </p:cNvSpPr>
          <p:nvPr>
            <p:ph idx="1"/>
          </p:nvPr>
        </p:nvSpPr>
        <p:spPr/>
        <p:txBody>
          <a:bodyPr/>
          <a:lstStyle/>
          <a:p>
            <a:endParaRPr lang="en-CA"/>
          </a:p>
        </p:txBody>
      </p:sp>
      <p:sp>
        <p:nvSpPr>
          <p:cNvPr id="4" name="TextBox 3"/>
          <p:cNvSpPr txBox="1"/>
          <p:nvPr/>
        </p:nvSpPr>
        <p:spPr>
          <a:xfrm rot="16200000">
            <a:off x="405265" y="2545883"/>
            <a:ext cx="1627433" cy="369332"/>
          </a:xfrm>
          <a:prstGeom prst="rect">
            <a:avLst/>
          </a:prstGeom>
          <a:noFill/>
        </p:spPr>
        <p:txBody>
          <a:bodyPr wrap="none" rtlCol="0">
            <a:spAutoFit/>
          </a:bodyPr>
          <a:lstStyle/>
          <a:p>
            <a:r>
              <a:rPr lang="en-CA" dirty="0" smtClean="0"/>
              <a:t>Core mutations</a:t>
            </a:r>
            <a:endParaRPr lang="en-CA" dirty="0"/>
          </a:p>
        </p:txBody>
      </p:sp>
      <p:sp>
        <p:nvSpPr>
          <p:cNvPr id="6" name="TextBox 5"/>
          <p:cNvSpPr txBox="1"/>
          <p:nvPr/>
        </p:nvSpPr>
        <p:spPr>
          <a:xfrm rot="16200000">
            <a:off x="205530" y="5257116"/>
            <a:ext cx="2026902" cy="369332"/>
          </a:xfrm>
          <a:prstGeom prst="rect">
            <a:avLst/>
          </a:prstGeom>
          <a:noFill/>
        </p:spPr>
        <p:txBody>
          <a:bodyPr wrap="none" rtlCol="0">
            <a:spAutoFit/>
          </a:bodyPr>
          <a:lstStyle/>
          <a:p>
            <a:r>
              <a:rPr lang="en-CA" dirty="0" smtClean="0"/>
              <a:t>Interface mutations</a:t>
            </a:r>
            <a:endParaRPr lang="en-CA" dirty="0"/>
          </a:p>
        </p:txBody>
      </p:sp>
      <p:sp>
        <p:nvSpPr>
          <p:cNvPr id="5" name="TextBox 4"/>
          <p:cNvSpPr txBox="1"/>
          <p:nvPr/>
        </p:nvSpPr>
        <p:spPr>
          <a:xfrm>
            <a:off x="2051720" y="764704"/>
            <a:ext cx="2203552" cy="646331"/>
          </a:xfrm>
          <a:prstGeom prst="rect">
            <a:avLst/>
          </a:prstGeom>
          <a:noFill/>
        </p:spPr>
        <p:txBody>
          <a:bodyPr wrap="none" rtlCol="0">
            <a:spAutoFit/>
          </a:bodyPr>
          <a:lstStyle/>
          <a:p>
            <a:pPr algn="ctr"/>
            <a:r>
              <a:rPr lang="en-CA" dirty="0" err="1" smtClean="0"/>
              <a:t>Provean</a:t>
            </a:r>
            <a:br>
              <a:rPr lang="en-CA" dirty="0" smtClean="0"/>
            </a:br>
            <a:r>
              <a:rPr lang="en-CA" dirty="0" smtClean="0"/>
              <a:t>No reverse mutations</a:t>
            </a:r>
            <a:endParaRPr lang="en-CA" dirty="0"/>
          </a:p>
        </p:txBody>
      </p:sp>
      <p:sp>
        <p:nvSpPr>
          <p:cNvPr id="8" name="TextBox 7"/>
          <p:cNvSpPr txBox="1"/>
          <p:nvPr/>
        </p:nvSpPr>
        <p:spPr>
          <a:xfrm>
            <a:off x="5168676" y="764704"/>
            <a:ext cx="1923604" cy="646331"/>
          </a:xfrm>
          <a:prstGeom prst="rect">
            <a:avLst/>
          </a:prstGeom>
          <a:noFill/>
        </p:spPr>
        <p:txBody>
          <a:bodyPr wrap="none" rtlCol="0">
            <a:spAutoFit/>
          </a:bodyPr>
          <a:lstStyle/>
          <a:p>
            <a:pPr algn="ctr"/>
            <a:r>
              <a:rPr lang="en-CA" dirty="0" smtClean="0"/>
              <a:t>No </a:t>
            </a:r>
            <a:r>
              <a:rPr lang="en-CA" dirty="0" err="1" smtClean="0"/>
              <a:t>Provean</a:t>
            </a:r>
            <a:endParaRPr lang="en-CA" dirty="0"/>
          </a:p>
          <a:p>
            <a:pPr algn="ctr"/>
            <a:r>
              <a:rPr lang="en-CA" dirty="0" smtClean="0"/>
              <a:t>Reverse mutations</a:t>
            </a:r>
            <a:endParaRPr lang="en-CA" dirty="0"/>
          </a:p>
        </p:txBody>
      </p:sp>
      <p:pic>
        <p:nvPicPr>
          <p:cNvPr id="10" name="Picture 2" descr="C:\Files\KimLab\presentations\lab-meetings\15-01-27\figures\correlation_before_feature_elimination.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47664" y="1458000"/>
            <a:ext cx="6073602" cy="5400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860032" y="1619508"/>
            <a:ext cx="832279" cy="307777"/>
          </a:xfrm>
          <a:prstGeom prst="rect">
            <a:avLst/>
          </a:prstGeom>
          <a:noFill/>
        </p:spPr>
        <p:txBody>
          <a:bodyPr wrap="none" rtlCol="0">
            <a:spAutoFit/>
          </a:bodyPr>
          <a:lstStyle/>
          <a:p>
            <a:r>
              <a:rPr lang="en-CA" sz="1400" dirty="0"/>
              <a:t>R</a:t>
            </a:r>
            <a:r>
              <a:rPr lang="en-CA" sz="1400" baseline="30000" dirty="0"/>
              <a:t>2</a:t>
            </a:r>
            <a:r>
              <a:rPr lang="en-CA" sz="1400" dirty="0"/>
              <a:t> ≈ </a:t>
            </a:r>
            <a:r>
              <a:rPr lang="en-CA" sz="1400" dirty="0" smtClean="0"/>
              <a:t>0.35</a:t>
            </a:r>
            <a:endParaRPr lang="en-CA" sz="1400" dirty="0"/>
          </a:p>
        </p:txBody>
      </p:sp>
      <p:sp>
        <p:nvSpPr>
          <p:cNvPr id="12" name="TextBox 11"/>
          <p:cNvSpPr txBox="1"/>
          <p:nvPr/>
        </p:nvSpPr>
        <p:spPr>
          <a:xfrm>
            <a:off x="1835696" y="1619508"/>
            <a:ext cx="832279" cy="307777"/>
          </a:xfrm>
          <a:prstGeom prst="rect">
            <a:avLst/>
          </a:prstGeom>
          <a:noFill/>
        </p:spPr>
        <p:txBody>
          <a:bodyPr wrap="none" rtlCol="0">
            <a:spAutoFit/>
          </a:bodyPr>
          <a:lstStyle/>
          <a:p>
            <a:r>
              <a:rPr lang="en-CA" sz="1400" dirty="0" smtClean="0"/>
              <a:t>R</a:t>
            </a:r>
            <a:r>
              <a:rPr lang="en-CA" sz="1400" baseline="30000" dirty="0" smtClean="0"/>
              <a:t>2</a:t>
            </a:r>
            <a:r>
              <a:rPr lang="en-CA" sz="1400" dirty="0" smtClean="0"/>
              <a:t> ≈ 0.44</a:t>
            </a:r>
            <a:endParaRPr lang="en-CA" sz="1400" dirty="0"/>
          </a:p>
        </p:txBody>
      </p:sp>
      <p:grpSp>
        <p:nvGrpSpPr>
          <p:cNvPr id="13" name="Group 12"/>
          <p:cNvGrpSpPr/>
          <p:nvPr/>
        </p:nvGrpSpPr>
        <p:grpSpPr>
          <a:xfrm>
            <a:off x="1835696" y="4293096"/>
            <a:ext cx="3856615" cy="307777"/>
            <a:chOff x="1835696" y="1619508"/>
            <a:chExt cx="3856615" cy="307777"/>
          </a:xfrm>
        </p:grpSpPr>
        <p:sp>
          <p:nvSpPr>
            <p:cNvPr id="14" name="TextBox 13"/>
            <p:cNvSpPr txBox="1"/>
            <p:nvPr/>
          </p:nvSpPr>
          <p:spPr>
            <a:xfrm>
              <a:off x="4860032" y="1619508"/>
              <a:ext cx="832279" cy="307777"/>
            </a:xfrm>
            <a:prstGeom prst="rect">
              <a:avLst/>
            </a:prstGeom>
            <a:noFill/>
          </p:spPr>
          <p:txBody>
            <a:bodyPr wrap="none" rtlCol="0">
              <a:spAutoFit/>
            </a:bodyPr>
            <a:lstStyle/>
            <a:p>
              <a:r>
                <a:rPr lang="en-CA" sz="1400" dirty="0"/>
                <a:t>R</a:t>
              </a:r>
              <a:r>
                <a:rPr lang="en-CA" sz="1400" baseline="30000" dirty="0"/>
                <a:t>2</a:t>
              </a:r>
              <a:r>
                <a:rPr lang="en-CA" sz="1400" dirty="0"/>
                <a:t> ≈ </a:t>
              </a:r>
              <a:r>
                <a:rPr lang="en-CA" sz="1400" dirty="0" smtClean="0"/>
                <a:t>0.11</a:t>
              </a:r>
              <a:endParaRPr lang="en-CA" sz="1400" dirty="0"/>
            </a:p>
          </p:txBody>
        </p:sp>
        <p:sp>
          <p:nvSpPr>
            <p:cNvPr id="15" name="TextBox 14"/>
            <p:cNvSpPr txBox="1"/>
            <p:nvPr/>
          </p:nvSpPr>
          <p:spPr>
            <a:xfrm>
              <a:off x="1835696" y="1619508"/>
              <a:ext cx="832279" cy="307777"/>
            </a:xfrm>
            <a:prstGeom prst="rect">
              <a:avLst/>
            </a:prstGeom>
            <a:noFill/>
          </p:spPr>
          <p:txBody>
            <a:bodyPr wrap="none" rtlCol="0">
              <a:spAutoFit/>
            </a:bodyPr>
            <a:lstStyle/>
            <a:p>
              <a:r>
                <a:rPr lang="en-CA" sz="1400" dirty="0" smtClean="0"/>
                <a:t>R</a:t>
              </a:r>
              <a:r>
                <a:rPr lang="en-CA" sz="1400" baseline="30000" dirty="0" smtClean="0"/>
                <a:t>2</a:t>
              </a:r>
              <a:r>
                <a:rPr lang="en-CA" sz="1400" dirty="0" smtClean="0"/>
                <a:t> ≈ 0.37</a:t>
              </a:r>
              <a:endParaRPr lang="en-CA" sz="1400" dirty="0"/>
            </a:p>
          </p:txBody>
        </p:sp>
      </p:gr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Cross-validation after feature elimination</a:t>
            </a:r>
            <a:endParaRPr lang="en-CA" dirty="0"/>
          </a:p>
        </p:txBody>
      </p:sp>
      <p:sp>
        <p:nvSpPr>
          <p:cNvPr id="7" name="Content Placeholder 6"/>
          <p:cNvSpPr>
            <a:spLocks noGrp="1"/>
          </p:cNvSpPr>
          <p:nvPr>
            <p:ph idx="1"/>
          </p:nvPr>
        </p:nvSpPr>
        <p:spPr/>
        <p:txBody>
          <a:bodyPr/>
          <a:lstStyle/>
          <a:p>
            <a:endParaRPr lang="en-CA"/>
          </a:p>
        </p:txBody>
      </p:sp>
      <p:sp>
        <p:nvSpPr>
          <p:cNvPr id="4" name="TextBox 3"/>
          <p:cNvSpPr txBox="1"/>
          <p:nvPr/>
        </p:nvSpPr>
        <p:spPr>
          <a:xfrm rot="16200000">
            <a:off x="405265" y="2545883"/>
            <a:ext cx="1627433" cy="369332"/>
          </a:xfrm>
          <a:prstGeom prst="rect">
            <a:avLst/>
          </a:prstGeom>
          <a:noFill/>
        </p:spPr>
        <p:txBody>
          <a:bodyPr wrap="none" rtlCol="0">
            <a:spAutoFit/>
          </a:bodyPr>
          <a:lstStyle/>
          <a:p>
            <a:r>
              <a:rPr lang="en-CA" dirty="0" smtClean="0"/>
              <a:t>Core mutations</a:t>
            </a:r>
            <a:endParaRPr lang="en-CA" dirty="0"/>
          </a:p>
        </p:txBody>
      </p:sp>
      <p:sp>
        <p:nvSpPr>
          <p:cNvPr id="6" name="TextBox 5"/>
          <p:cNvSpPr txBox="1"/>
          <p:nvPr/>
        </p:nvSpPr>
        <p:spPr>
          <a:xfrm rot="16200000">
            <a:off x="205530" y="5257116"/>
            <a:ext cx="2026902" cy="369332"/>
          </a:xfrm>
          <a:prstGeom prst="rect">
            <a:avLst/>
          </a:prstGeom>
          <a:noFill/>
        </p:spPr>
        <p:txBody>
          <a:bodyPr wrap="none" rtlCol="0">
            <a:spAutoFit/>
          </a:bodyPr>
          <a:lstStyle/>
          <a:p>
            <a:r>
              <a:rPr lang="en-CA" dirty="0" smtClean="0"/>
              <a:t>Interface mutations</a:t>
            </a:r>
            <a:endParaRPr lang="en-CA" dirty="0"/>
          </a:p>
        </p:txBody>
      </p:sp>
      <p:sp>
        <p:nvSpPr>
          <p:cNvPr id="5" name="TextBox 4"/>
          <p:cNvSpPr txBox="1"/>
          <p:nvPr/>
        </p:nvSpPr>
        <p:spPr>
          <a:xfrm>
            <a:off x="2051720" y="764704"/>
            <a:ext cx="2203552" cy="646331"/>
          </a:xfrm>
          <a:prstGeom prst="rect">
            <a:avLst/>
          </a:prstGeom>
          <a:noFill/>
        </p:spPr>
        <p:txBody>
          <a:bodyPr wrap="none" rtlCol="0">
            <a:spAutoFit/>
          </a:bodyPr>
          <a:lstStyle/>
          <a:p>
            <a:pPr algn="ctr"/>
            <a:r>
              <a:rPr lang="en-CA" dirty="0" err="1" smtClean="0"/>
              <a:t>Provean</a:t>
            </a:r>
            <a:br>
              <a:rPr lang="en-CA" dirty="0" smtClean="0"/>
            </a:br>
            <a:r>
              <a:rPr lang="en-CA" dirty="0" smtClean="0"/>
              <a:t>No reverse mutations</a:t>
            </a:r>
            <a:endParaRPr lang="en-CA" dirty="0"/>
          </a:p>
        </p:txBody>
      </p:sp>
      <p:sp>
        <p:nvSpPr>
          <p:cNvPr id="8" name="TextBox 7"/>
          <p:cNvSpPr txBox="1"/>
          <p:nvPr/>
        </p:nvSpPr>
        <p:spPr>
          <a:xfrm>
            <a:off x="5168676" y="764704"/>
            <a:ext cx="1923604" cy="646331"/>
          </a:xfrm>
          <a:prstGeom prst="rect">
            <a:avLst/>
          </a:prstGeom>
          <a:noFill/>
        </p:spPr>
        <p:txBody>
          <a:bodyPr wrap="none" rtlCol="0">
            <a:spAutoFit/>
          </a:bodyPr>
          <a:lstStyle/>
          <a:p>
            <a:pPr algn="ctr"/>
            <a:r>
              <a:rPr lang="en-CA" dirty="0" smtClean="0"/>
              <a:t>No </a:t>
            </a:r>
            <a:r>
              <a:rPr lang="en-CA" dirty="0" err="1" smtClean="0"/>
              <a:t>Provean</a:t>
            </a:r>
            <a:endParaRPr lang="en-CA" dirty="0"/>
          </a:p>
          <a:p>
            <a:pPr algn="ctr"/>
            <a:r>
              <a:rPr lang="en-CA" dirty="0" smtClean="0"/>
              <a:t>Reverse mutations</a:t>
            </a:r>
            <a:endParaRPr lang="en-CA" dirty="0"/>
          </a:p>
        </p:txBody>
      </p:sp>
      <p:pic>
        <p:nvPicPr>
          <p:cNvPr id="9" name="Picture 3" descr="C:\Files\KimLab\presentations\lab-meetings\15-01-27\figures\correlation_after_feature_elimination.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31623" y="1458000"/>
            <a:ext cx="6073602" cy="54000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6817014" y="2230763"/>
            <a:ext cx="2307886" cy="4601670"/>
            <a:chOff x="6817014" y="2230763"/>
            <a:chExt cx="2307886" cy="4601670"/>
          </a:xfrm>
        </p:grpSpPr>
        <p:pic>
          <p:nvPicPr>
            <p:cNvPr id="5122" name="Picture 2" descr="https://lh5.googleusercontent.com/QPF48FJBf_t3m-x37N7wBTdRbCdF_nVSlXKaAV87c0E4yMzrNaJmcMXyv_CzpC45SiRe7_TUYjyGJIo_uuRDAE1rgHIffjuB3gG0-xpsfAjIHUGtL4Dq1j4B1PeR__73mo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17014" y="2230763"/>
              <a:ext cx="2307886" cy="184630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lh4.googleusercontent.com/FD8N5WP8IGzJ9sphaXjzksQq6iERcLomQ15nMusI-ym93CYqmgRoKBc_l77nJlsljoez9nir8Qw542bA31EMRk7FBOM8Ab8kzBSr1CmMhra4ZpR8FlpR19trl6SeCqJiza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7014" y="4955833"/>
              <a:ext cx="2307886" cy="1876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1835696" y="1619508"/>
            <a:ext cx="3856615" cy="307777"/>
            <a:chOff x="1835696" y="1619508"/>
            <a:chExt cx="3856615" cy="307777"/>
          </a:xfrm>
        </p:grpSpPr>
        <p:sp>
          <p:nvSpPr>
            <p:cNvPr id="12" name="TextBox 11"/>
            <p:cNvSpPr txBox="1"/>
            <p:nvPr/>
          </p:nvSpPr>
          <p:spPr>
            <a:xfrm>
              <a:off x="4860032" y="1619508"/>
              <a:ext cx="832279" cy="307777"/>
            </a:xfrm>
            <a:prstGeom prst="rect">
              <a:avLst/>
            </a:prstGeom>
            <a:noFill/>
          </p:spPr>
          <p:txBody>
            <a:bodyPr wrap="none" rtlCol="0">
              <a:spAutoFit/>
            </a:bodyPr>
            <a:lstStyle/>
            <a:p>
              <a:r>
                <a:rPr lang="en-CA" sz="1400" dirty="0"/>
                <a:t>R</a:t>
              </a:r>
              <a:r>
                <a:rPr lang="en-CA" sz="1400" baseline="30000" dirty="0"/>
                <a:t>2</a:t>
              </a:r>
              <a:r>
                <a:rPr lang="en-CA" sz="1400" dirty="0"/>
                <a:t> ≈ </a:t>
              </a:r>
              <a:r>
                <a:rPr lang="en-CA" sz="1400" dirty="0" smtClean="0"/>
                <a:t>0.37</a:t>
              </a:r>
              <a:endParaRPr lang="en-CA" sz="1400" dirty="0"/>
            </a:p>
          </p:txBody>
        </p:sp>
        <p:sp>
          <p:nvSpPr>
            <p:cNvPr id="13" name="TextBox 12"/>
            <p:cNvSpPr txBox="1"/>
            <p:nvPr/>
          </p:nvSpPr>
          <p:spPr>
            <a:xfrm>
              <a:off x="1835696" y="1619508"/>
              <a:ext cx="832279" cy="307777"/>
            </a:xfrm>
            <a:prstGeom prst="rect">
              <a:avLst/>
            </a:prstGeom>
            <a:noFill/>
          </p:spPr>
          <p:txBody>
            <a:bodyPr wrap="none" rtlCol="0">
              <a:spAutoFit/>
            </a:bodyPr>
            <a:lstStyle/>
            <a:p>
              <a:r>
                <a:rPr lang="en-CA" sz="1400" dirty="0" smtClean="0"/>
                <a:t>R</a:t>
              </a:r>
              <a:r>
                <a:rPr lang="en-CA" sz="1400" baseline="30000" dirty="0" smtClean="0"/>
                <a:t>2</a:t>
              </a:r>
              <a:r>
                <a:rPr lang="en-CA" sz="1400" dirty="0" smtClean="0"/>
                <a:t> ≈ 0.45</a:t>
              </a:r>
              <a:endParaRPr lang="en-CA" sz="1400" dirty="0"/>
            </a:p>
          </p:txBody>
        </p:sp>
      </p:grpSp>
      <p:grpSp>
        <p:nvGrpSpPr>
          <p:cNvPr id="18" name="Group 17"/>
          <p:cNvGrpSpPr/>
          <p:nvPr/>
        </p:nvGrpSpPr>
        <p:grpSpPr>
          <a:xfrm>
            <a:off x="1835696" y="4293096"/>
            <a:ext cx="3856615" cy="307777"/>
            <a:chOff x="1835696" y="1619508"/>
            <a:chExt cx="3856615" cy="307777"/>
          </a:xfrm>
        </p:grpSpPr>
        <p:sp>
          <p:nvSpPr>
            <p:cNvPr id="19" name="TextBox 18"/>
            <p:cNvSpPr txBox="1"/>
            <p:nvPr/>
          </p:nvSpPr>
          <p:spPr>
            <a:xfrm>
              <a:off x="4860032" y="1619508"/>
              <a:ext cx="832279" cy="307777"/>
            </a:xfrm>
            <a:prstGeom prst="rect">
              <a:avLst/>
            </a:prstGeom>
            <a:noFill/>
          </p:spPr>
          <p:txBody>
            <a:bodyPr wrap="none" rtlCol="0">
              <a:spAutoFit/>
            </a:bodyPr>
            <a:lstStyle/>
            <a:p>
              <a:r>
                <a:rPr lang="en-CA" sz="1400" dirty="0"/>
                <a:t>R</a:t>
              </a:r>
              <a:r>
                <a:rPr lang="en-CA" sz="1400" baseline="30000" dirty="0"/>
                <a:t>2</a:t>
              </a:r>
              <a:r>
                <a:rPr lang="en-CA" sz="1400" dirty="0"/>
                <a:t> ≈ </a:t>
              </a:r>
              <a:r>
                <a:rPr lang="en-CA" sz="1400" dirty="0" smtClean="0"/>
                <a:t>0.35</a:t>
              </a:r>
              <a:endParaRPr lang="en-CA" sz="1400" dirty="0"/>
            </a:p>
          </p:txBody>
        </p:sp>
        <p:sp>
          <p:nvSpPr>
            <p:cNvPr id="20" name="TextBox 19"/>
            <p:cNvSpPr txBox="1"/>
            <p:nvPr/>
          </p:nvSpPr>
          <p:spPr>
            <a:xfrm>
              <a:off x="1835696" y="1619508"/>
              <a:ext cx="832279" cy="307777"/>
            </a:xfrm>
            <a:prstGeom prst="rect">
              <a:avLst/>
            </a:prstGeom>
            <a:noFill/>
          </p:spPr>
          <p:txBody>
            <a:bodyPr wrap="none" rtlCol="0">
              <a:spAutoFit/>
            </a:bodyPr>
            <a:lstStyle/>
            <a:p>
              <a:r>
                <a:rPr lang="en-CA" sz="1400" dirty="0" smtClean="0"/>
                <a:t>R</a:t>
              </a:r>
              <a:r>
                <a:rPr lang="en-CA" sz="1400" baseline="30000" dirty="0" smtClean="0"/>
                <a:t>2</a:t>
              </a:r>
              <a:r>
                <a:rPr lang="en-CA" sz="1400" dirty="0" smtClean="0"/>
                <a:t> ≈ 0.58</a:t>
              </a:r>
              <a:endParaRPr lang="en-CA" sz="14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259632" y="2132856"/>
            <a:ext cx="2203552" cy="646331"/>
          </a:xfrm>
          <a:prstGeom prst="rect">
            <a:avLst/>
          </a:prstGeom>
          <a:noFill/>
        </p:spPr>
        <p:txBody>
          <a:bodyPr wrap="none" rtlCol="0">
            <a:spAutoFit/>
          </a:bodyPr>
          <a:lstStyle/>
          <a:p>
            <a:pPr algn="ctr"/>
            <a:r>
              <a:rPr lang="en-CA" dirty="0" err="1" smtClean="0"/>
              <a:t>Provean</a:t>
            </a:r>
            <a:br>
              <a:rPr lang="en-CA" dirty="0" smtClean="0"/>
            </a:br>
            <a:r>
              <a:rPr lang="en-CA" dirty="0" smtClean="0"/>
              <a:t>No reverse mutations</a:t>
            </a:r>
            <a:endParaRPr lang="en-CA" dirty="0"/>
          </a:p>
        </p:txBody>
      </p:sp>
      <p:sp>
        <p:nvSpPr>
          <p:cNvPr id="15" name="TextBox 14"/>
          <p:cNvSpPr txBox="1"/>
          <p:nvPr/>
        </p:nvSpPr>
        <p:spPr>
          <a:xfrm>
            <a:off x="6093463" y="2132856"/>
            <a:ext cx="1923604" cy="646331"/>
          </a:xfrm>
          <a:prstGeom prst="rect">
            <a:avLst/>
          </a:prstGeom>
          <a:noFill/>
        </p:spPr>
        <p:txBody>
          <a:bodyPr wrap="none" rtlCol="0">
            <a:spAutoFit/>
          </a:bodyPr>
          <a:lstStyle/>
          <a:p>
            <a:pPr algn="ctr"/>
            <a:r>
              <a:rPr lang="en-CA" dirty="0"/>
              <a:t>No </a:t>
            </a:r>
            <a:r>
              <a:rPr lang="en-CA" dirty="0" err="1"/>
              <a:t>Provean</a:t>
            </a:r>
            <a:endParaRPr lang="en-CA" dirty="0"/>
          </a:p>
          <a:p>
            <a:pPr algn="ctr"/>
            <a:r>
              <a:rPr lang="en-CA" dirty="0"/>
              <a:t>Reverse mutations</a:t>
            </a:r>
          </a:p>
        </p:txBody>
      </p:sp>
      <p:sp>
        <p:nvSpPr>
          <p:cNvPr id="2" name="Title 1"/>
          <p:cNvSpPr>
            <a:spLocks noGrp="1"/>
          </p:cNvSpPr>
          <p:nvPr>
            <p:ph type="title"/>
          </p:nvPr>
        </p:nvSpPr>
        <p:spPr/>
        <p:txBody>
          <a:bodyPr>
            <a:normAutofit fontScale="90000"/>
          </a:bodyPr>
          <a:lstStyle/>
          <a:p>
            <a:r>
              <a:rPr lang="en-CA" dirty="0" smtClean="0"/>
              <a:t>Significant features for core mutations</a:t>
            </a:r>
            <a:endParaRPr lang="en-CA" dirty="0"/>
          </a:p>
        </p:txBody>
      </p:sp>
      <p:sp>
        <p:nvSpPr>
          <p:cNvPr id="3" name="Content Placeholder 2"/>
          <p:cNvSpPr>
            <a:spLocks noGrp="1"/>
          </p:cNvSpPr>
          <p:nvPr>
            <p:ph idx="1"/>
          </p:nvPr>
        </p:nvSpPr>
        <p:spPr/>
        <p:txBody>
          <a:bodyPr/>
          <a:lstStyle/>
          <a:p>
            <a:endParaRPr lang="en-CA"/>
          </a:p>
        </p:txBody>
      </p:sp>
      <p:grpSp>
        <p:nvGrpSpPr>
          <p:cNvPr id="6" name="Group 5"/>
          <p:cNvGrpSpPr/>
          <p:nvPr/>
        </p:nvGrpSpPr>
        <p:grpSpPr>
          <a:xfrm>
            <a:off x="144016" y="811473"/>
            <a:ext cx="5292080" cy="2338676"/>
            <a:chOff x="0" y="811473"/>
            <a:chExt cx="5292080" cy="2338676"/>
          </a:xfrm>
        </p:grpSpPr>
        <p:pic>
          <p:nvPicPr>
            <p:cNvPr id="9" name="Picture 1" descr="C:\Files\KimLab\presentations\lab-meetings\15-01-27\elaspic\journal.pone.0107353.g003.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12395" t="85041" r="20116"/>
            <a:stretch>
              <a:fillRect/>
            </a:stretch>
          </p:blipFill>
          <p:spPr bwMode="auto">
            <a:xfrm>
              <a:off x="600248" y="2528677"/>
              <a:ext cx="4214781" cy="621472"/>
            </a:xfrm>
            <a:prstGeom prst="rect">
              <a:avLst/>
            </a:prstGeom>
            <a:noFill/>
            <a:extLst>
              <a:ext uri="{909E8E84-426E-40DD-AFC4-6F175D3DCCD1}">
                <a14:hiddenFill xmlns:a14="http://schemas.microsoft.com/office/drawing/2010/main">
                  <a:solidFill>
                    <a:srgbClr val="FFFFFF"/>
                  </a:solidFill>
                </a14:hiddenFill>
              </a:ext>
            </a:extLst>
          </p:spPr>
        </p:pic>
        <p:pic>
          <p:nvPicPr>
            <p:cNvPr id="9217" name="Picture 1" descr="C:\Files\KimLab\presentations\lab-meetings\15-01-27\elaspic\journal.pone.0107353.g003.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3091" r="20143" b="57777"/>
            <a:stretch>
              <a:fillRect/>
            </a:stretch>
          </p:blipFill>
          <p:spPr bwMode="auto">
            <a:xfrm>
              <a:off x="0" y="811473"/>
              <a:ext cx="4794243" cy="17541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 descr="C:\Files\KimLab\presentations\lab-meetings\15-01-27\elaspic\journal.pone.0107353.g003.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77051" t="7374" r="6844" b="79603"/>
            <a:stretch>
              <a:fillRect/>
            </a:stretch>
          </p:blipFill>
          <p:spPr bwMode="auto">
            <a:xfrm>
              <a:off x="4286240" y="1111746"/>
              <a:ext cx="1005840" cy="5410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13839" y="2839413"/>
            <a:ext cx="9158646" cy="4018587"/>
            <a:chOff x="-13839" y="2839413"/>
            <a:chExt cx="9158646" cy="4018587"/>
          </a:xfrm>
        </p:grpSpPr>
        <p:pic>
          <p:nvPicPr>
            <p:cNvPr id="2053" name="Picture 5" descr="C:\Files\KimLab\presentations\lab-meetings\15-01-27\figures\feature_importances_colored.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48632"/>
            <a:stretch>
              <a:fillRect/>
            </a:stretch>
          </p:blipFill>
          <p:spPr bwMode="auto">
            <a:xfrm>
              <a:off x="327210" y="2839413"/>
              <a:ext cx="8817597" cy="40185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rot="16200000">
              <a:off x="-860866" y="4031296"/>
              <a:ext cx="2063385" cy="369332"/>
            </a:xfrm>
            <a:prstGeom prst="rect">
              <a:avLst/>
            </a:prstGeom>
            <a:noFill/>
          </p:spPr>
          <p:txBody>
            <a:bodyPr wrap="none" rtlCol="0">
              <a:spAutoFit/>
            </a:bodyPr>
            <a:lstStyle/>
            <a:p>
              <a:r>
                <a:rPr lang="en-CA" dirty="0" smtClean="0"/>
                <a:t>Relative importance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637716" y="2564904"/>
            <a:ext cx="2203552" cy="646331"/>
          </a:xfrm>
          <a:prstGeom prst="rect">
            <a:avLst/>
          </a:prstGeom>
          <a:noFill/>
        </p:spPr>
        <p:txBody>
          <a:bodyPr wrap="none" rtlCol="0">
            <a:spAutoFit/>
          </a:bodyPr>
          <a:lstStyle/>
          <a:p>
            <a:pPr algn="ctr"/>
            <a:r>
              <a:rPr lang="en-CA" dirty="0" err="1" smtClean="0"/>
              <a:t>Provean</a:t>
            </a:r>
            <a:br>
              <a:rPr lang="en-CA" dirty="0" smtClean="0"/>
            </a:br>
            <a:r>
              <a:rPr lang="en-CA" dirty="0" smtClean="0"/>
              <a:t>No reverse mutations</a:t>
            </a:r>
            <a:endParaRPr lang="en-CA" dirty="0"/>
          </a:p>
        </p:txBody>
      </p:sp>
      <p:sp>
        <p:nvSpPr>
          <p:cNvPr id="12" name="TextBox 11"/>
          <p:cNvSpPr txBox="1"/>
          <p:nvPr/>
        </p:nvSpPr>
        <p:spPr>
          <a:xfrm>
            <a:off x="5652120" y="2564904"/>
            <a:ext cx="1923604" cy="646331"/>
          </a:xfrm>
          <a:prstGeom prst="rect">
            <a:avLst/>
          </a:prstGeom>
          <a:noFill/>
        </p:spPr>
        <p:txBody>
          <a:bodyPr wrap="none" rtlCol="0">
            <a:spAutoFit/>
          </a:bodyPr>
          <a:lstStyle/>
          <a:p>
            <a:pPr algn="ctr"/>
            <a:r>
              <a:rPr lang="en-CA" dirty="0"/>
              <a:t>No </a:t>
            </a:r>
            <a:r>
              <a:rPr lang="en-CA" dirty="0" err="1"/>
              <a:t>Provean</a:t>
            </a:r>
            <a:endParaRPr lang="en-CA" dirty="0"/>
          </a:p>
          <a:p>
            <a:pPr algn="ctr"/>
            <a:r>
              <a:rPr lang="en-CA" dirty="0"/>
              <a:t>Reverse mutations</a:t>
            </a:r>
          </a:p>
        </p:txBody>
      </p:sp>
      <p:sp>
        <p:nvSpPr>
          <p:cNvPr id="2" name="Title 1"/>
          <p:cNvSpPr>
            <a:spLocks noGrp="1"/>
          </p:cNvSpPr>
          <p:nvPr>
            <p:ph type="title"/>
          </p:nvPr>
        </p:nvSpPr>
        <p:spPr/>
        <p:txBody>
          <a:bodyPr>
            <a:normAutofit fontScale="90000"/>
          </a:bodyPr>
          <a:lstStyle/>
          <a:p>
            <a:r>
              <a:rPr lang="en-CA" dirty="0" smtClean="0"/>
              <a:t>Significant features for interface mutations</a:t>
            </a:r>
            <a:endParaRPr lang="en-CA" dirty="0"/>
          </a:p>
        </p:txBody>
      </p:sp>
      <p:sp>
        <p:nvSpPr>
          <p:cNvPr id="3" name="Content Placeholder 2"/>
          <p:cNvSpPr>
            <a:spLocks noGrp="1"/>
          </p:cNvSpPr>
          <p:nvPr>
            <p:ph idx="1"/>
          </p:nvPr>
        </p:nvSpPr>
        <p:spPr/>
        <p:txBody>
          <a:bodyPr/>
          <a:lstStyle/>
          <a:p>
            <a:endParaRPr lang="en-CA"/>
          </a:p>
        </p:txBody>
      </p:sp>
      <p:grpSp>
        <p:nvGrpSpPr>
          <p:cNvPr id="5" name="Group 4"/>
          <p:cNvGrpSpPr/>
          <p:nvPr/>
        </p:nvGrpSpPr>
        <p:grpSpPr>
          <a:xfrm>
            <a:off x="1747013" y="7149308"/>
            <a:ext cx="6065347" cy="2256356"/>
            <a:chOff x="179512" y="1550126"/>
            <a:chExt cx="6065347" cy="2256356"/>
          </a:xfrm>
        </p:grpSpPr>
        <p:pic>
          <p:nvPicPr>
            <p:cNvPr id="8" name="Picture 1" descr="C:\Files\KimLab\presentations\lab-meetings\15-01-27\elaspic\journal.pone.0107353.g003.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2881" t="45689"/>
            <a:stretch>
              <a:fillRect/>
            </a:stretch>
          </p:blipFill>
          <p:spPr bwMode="auto">
            <a:xfrm>
              <a:off x="179512" y="1550126"/>
              <a:ext cx="6065347" cy="225635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 descr="C:\Files\KimLab\presentations\lab-meetings\15-01-27\elaspic\journal.pone.0107353.g003.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77051" t="7374" r="6844" b="79603"/>
            <a:stretch>
              <a:fillRect/>
            </a:stretch>
          </p:blipFill>
          <p:spPr bwMode="auto">
            <a:xfrm>
              <a:off x="4139952" y="1700808"/>
              <a:ext cx="1005840" cy="5410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415144" y="3407323"/>
            <a:ext cx="7757256" cy="3168352"/>
            <a:chOff x="415144" y="3407323"/>
            <a:chExt cx="7757256" cy="3168352"/>
          </a:xfrm>
        </p:grpSpPr>
        <p:pic>
          <p:nvPicPr>
            <p:cNvPr id="2053" name="Picture 5" descr="C:\Files\KimLab\presentations\lab-meetings\15-01-27\figures\feature_importances_colored.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1224"/>
            <a:stretch>
              <a:fillRect/>
            </a:stretch>
          </p:blipFill>
          <p:spPr bwMode="auto">
            <a:xfrm>
              <a:off x="850832" y="3407323"/>
              <a:ext cx="7321568" cy="316835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rot="16200000">
              <a:off x="-431883" y="4348035"/>
              <a:ext cx="2063385" cy="369332"/>
            </a:xfrm>
            <a:prstGeom prst="rect">
              <a:avLst/>
            </a:prstGeom>
            <a:noFill/>
          </p:spPr>
          <p:txBody>
            <a:bodyPr wrap="none" rtlCol="0">
              <a:spAutoFit/>
            </a:bodyPr>
            <a:lstStyle/>
            <a:p>
              <a:r>
                <a:rPr lang="en-CA" dirty="0" smtClean="0"/>
                <a:t>Relative importance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dirty="0" smtClean="0"/>
              <a:t>ELASPIC</a:t>
            </a:r>
            <a:endParaRPr lang="en-CA" dirty="0"/>
          </a:p>
        </p:txBody>
      </p:sp>
      <p:sp>
        <p:nvSpPr>
          <p:cNvPr id="4" name="Text Placeholder 3"/>
          <p:cNvSpPr>
            <a:spLocks noGrp="1"/>
          </p:cNvSpPr>
          <p:nvPr>
            <p:ph type="body" idx="1"/>
          </p:nvPr>
        </p:nvSpPr>
        <p:spPr/>
        <p:txBody>
          <a:bodyPr/>
          <a:lstStyle/>
          <a:p>
            <a:r>
              <a:rPr lang="en-CA" dirty="0" smtClean="0"/>
              <a:t>Evaluating the impact of mutations on protein stability and protein-protein affinity.</a:t>
            </a:r>
            <a:endParaRPr lang="en-CA"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smtClean="0"/>
              <a:t>ELASPIC background</a:t>
            </a:r>
            <a:endParaRPr lang="en-CA" dirty="0"/>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00192" y="1169368"/>
            <a:ext cx="2498562" cy="522759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smtClean="0"/>
              <a:t>ELASPIC background</a:t>
            </a:r>
            <a:endParaRPr lang="en-CA" dirty="0"/>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00192" y="1169368"/>
            <a:ext cx="2498562" cy="5227598"/>
          </a:xfrm>
          <a:prstGeom prst="rect">
            <a:avLst/>
          </a:prstGeom>
        </p:spPr>
      </p:pic>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26" t="3" r="-1591" b="92118"/>
          <a:stretch>
            <a:fillRect/>
          </a:stretch>
        </p:blipFill>
        <p:spPr>
          <a:xfrm>
            <a:off x="268820" y="1313384"/>
            <a:ext cx="5544616" cy="900000"/>
          </a:xfrm>
          <a:prstGeom prst="rect">
            <a:avLst/>
          </a:prstGeom>
        </p:spPr>
      </p:pic>
      <p:sp>
        <p:nvSpPr>
          <p:cNvPr id="2" name="Rectangle 1"/>
          <p:cNvSpPr/>
          <p:nvPr/>
        </p:nvSpPr>
        <p:spPr>
          <a:xfrm>
            <a:off x="6228184" y="1052736"/>
            <a:ext cx="2664296" cy="504056"/>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smtClean="0"/>
              <a:t>ELASPIC background</a:t>
            </a:r>
            <a:endParaRPr lang="en-CA" dirty="0"/>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00192" y="1169368"/>
            <a:ext cx="2498562" cy="5227598"/>
          </a:xfrm>
          <a:prstGeom prst="rect">
            <a:avLst/>
          </a:prstGeom>
        </p:spPr>
      </p:pic>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26" t="4" r="-1591" b="75570"/>
          <a:stretch>
            <a:fillRect/>
          </a:stretch>
        </p:blipFill>
        <p:spPr>
          <a:xfrm>
            <a:off x="268820" y="1313384"/>
            <a:ext cx="5544616" cy="2790000"/>
          </a:xfrm>
          <a:prstGeom prst="rect">
            <a:avLst/>
          </a:prstGeom>
        </p:spPr>
      </p:pic>
      <p:sp>
        <p:nvSpPr>
          <p:cNvPr id="7" name="Rectangle 6"/>
          <p:cNvSpPr/>
          <p:nvPr/>
        </p:nvSpPr>
        <p:spPr>
          <a:xfrm>
            <a:off x="6228184" y="1052736"/>
            <a:ext cx="2664296" cy="1368152"/>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x-none" altLang="en-CA"/>
              <a:t>xxx</a:t>
            </a:r>
            <a:endParaRPr lang="x-none" altLang="en-CA"/>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7774</Words>
  <Application>Kingsoft Office WPP</Application>
  <PresentationFormat>On-screen Show (4:3)</PresentationFormat>
  <Paragraphs>501</Paragraphs>
  <Slides>45</Slides>
  <Notes>0</Notes>
  <HiddenSlides>0</HiddenSlides>
  <MMClips>0</MMClips>
  <ScaleCrop>false</ScaleCrop>
  <HeadingPairs>
    <vt:vector size="4" baseType="variant">
      <vt:variant>
        <vt:lpstr>主题</vt:lpstr>
      </vt:variant>
      <vt:variant>
        <vt:i4>1</vt:i4>
      </vt:variant>
      <vt:variant>
        <vt:lpstr>幻灯片标题</vt:lpstr>
      </vt:variant>
      <vt:variant>
        <vt:i4>45</vt:i4>
      </vt:variant>
    </vt:vector>
  </HeadingPairs>
  <TitlesOfParts>
    <vt:vector size="46" baseType="lpstr">
      <vt:lpstr>Office Theme</vt:lpstr>
      <vt:lpstr>Predicting the thermodynamic effect of mutations on a genome-wide scale</vt:lpstr>
      <vt:lpstr>PowerPoint 演示文稿</vt:lpstr>
      <vt:lpstr>Overview</vt:lpstr>
      <vt:lpstr>Overview</vt:lpstr>
      <vt:lpstr>ELASPIC</vt:lpstr>
      <vt:lpstr>ELASPIC background</vt:lpstr>
      <vt:lpstr>ELASPIC background</vt:lpstr>
      <vt:lpstr>ELASPIC background</vt:lpstr>
      <vt:lpstr>PowerPoint 演示文稿</vt:lpstr>
      <vt:lpstr>ELASPIC background</vt:lpstr>
      <vt:lpstr>ELASPIC background</vt:lpstr>
      <vt:lpstr>ELASPIC background</vt:lpstr>
      <vt:lpstr>ELASPIC background</vt:lpstr>
      <vt:lpstr>ELASPIC background</vt:lpstr>
      <vt:lpstr>PowerPoint 演示文稿</vt:lpstr>
      <vt:lpstr>Progress pre-calculating alignments and models</vt:lpstr>
      <vt:lpstr>Progress pre-calculating mutations</vt:lpstr>
      <vt:lpstr>PowerPoint 演示文稿</vt:lpstr>
      <vt:lpstr>Overview</vt:lpstr>
      <vt:lpstr>Results from </vt:lpstr>
      <vt:lpstr>PowerPoint 演示文稿</vt:lpstr>
      <vt:lpstr>Identifying anti-proliferative peptides</vt:lpstr>
      <vt:lpstr>Mapping anti-proliferative peptides to structures</vt:lpstr>
      <vt:lpstr>Examples of models with disorderome peptides</vt:lpstr>
      <vt:lpstr>Correlation between features and dropout z-score</vt:lpstr>
      <vt:lpstr>PowerPoint 演示文稿</vt:lpstr>
      <vt:lpstr>PowerPoint 演示文稿</vt:lpstr>
      <vt:lpstr>Future directions</vt:lpstr>
      <vt:lpstr>Future directions</vt:lpstr>
      <vt:lpstr>Acknowledgements</vt:lpstr>
      <vt:lpstr>Predicting the effect of CORE mutations</vt:lpstr>
      <vt:lpstr>Predicting the effect of INTERFACE mutations</vt:lpstr>
      <vt:lpstr>ELASPIC documentation</vt:lpstr>
      <vt:lpstr>Predicting the thermodynamic effect of mutations</vt:lpstr>
      <vt:lpstr>PowerPoint 演示文稿</vt:lpstr>
      <vt:lpstr>PowerPoint 演示文稿</vt:lpstr>
      <vt:lpstr>Predicting the ddG of interface mutations</vt:lpstr>
      <vt:lpstr>Talk Overview</vt:lpstr>
      <vt:lpstr>Creating the core and interface training sets</vt:lpstr>
      <vt:lpstr>Training the core and interface classifiers</vt:lpstr>
      <vt:lpstr>Recursive feature elimination</vt:lpstr>
      <vt:lpstr>Cross-validation before feature elimination</vt:lpstr>
      <vt:lpstr>Cross-validation after feature elimination</vt:lpstr>
      <vt:lpstr>Significant features for core mutations</vt:lpstr>
      <vt:lpstr>Significant features for interface mutations</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the energetic and phenotypic effect of mutations</dc:title>
  <dc:creator>Mark Sun</dc:creator>
  <cp:lastModifiedBy>strokach</cp:lastModifiedBy>
  <cp:revision>875</cp:revision>
  <dcterms:created xsi:type="dcterms:W3CDTF">2016-09-10T19:20:29Z</dcterms:created>
  <dcterms:modified xsi:type="dcterms:W3CDTF">2016-09-10T19:20:29Z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4105-10.1.0.5672</vt:lpwstr>
  </property>
</Properties>
</file>